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  <p:sldMasterId id="2147483655" r:id="rId3"/>
    <p:sldMasterId id="2147483656" r:id="rId4"/>
  </p:sldMasterIdLst>
  <p:notesMasterIdLst>
    <p:notesMasterId r:id="rId54"/>
  </p:notesMasterIdLst>
  <p:sldIdLst>
    <p:sldId id="256" r:id="rId5"/>
    <p:sldId id="350" r:id="rId6"/>
    <p:sldId id="305" r:id="rId7"/>
    <p:sldId id="308" r:id="rId8"/>
    <p:sldId id="366" r:id="rId9"/>
    <p:sldId id="367" r:id="rId10"/>
    <p:sldId id="322" r:id="rId11"/>
    <p:sldId id="323" r:id="rId12"/>
    <p:sldId id="319" r:id="rId13"/>
    <p:sldId id="320" r:id="rId14"/>
    <p:sldId id="347" r:id="rId15"/>
    <p:sldId id="338" r:id="rId16"/>
    <p:sldId id="337" r:id="rId17"/>
    <p:sldId id="348" r:id="rId18"/>
    <p:sldId id="306" r:id="rId19"/>
    <p:sldId id="257" r:id="rId20"/>
    <p:sldId id="258" r:id="rId21"/>
    <p:sldId id="316" r:id="rId22"/>
    <p:sldId id="317" r:id="rId23"/>
    <p:sldId id="260" r:id="rId24"/>
    <p:sldId id="261" r:id="rId25"/>
    <p:sldId id="310" r:id="rId26"/>
    <p:sldId id="311" r:id="rId27"/>
    <p:sldId id="264" r:id="rId28"/>
    <p:sldId id="265" r:id="rId29"/>
    <p:sldId id="266" r:id="rId30"/>
    <p:sldId id="267" r:id="rId31"/>
    <p:sldId id="268" r:id="rId32"/>
    <p:sldId id="269" r:id="rId33"/>
    <p:sldId id="336" r:id="rId34"/>
    <p:sldId id="326" r:id="rId35"/>
    <p:sldId id="271" r:id="rId36"/>
    <p:sldId id="274" r:id="rId37"/>
    <p:sldId id="315" r:id="rId38"/>
    <p:sldId id="276" r:id="rId39"/>
    <p:sldId id="330" r:id="rId40"/>
    <p:sldId id="332" r:id="rId41"/>
    <p:sldId id="333" r:id="rId42"/>
    <p:sldId id="334" r:id="rId43"/>
    <p:sldId id="335" r:id="rId44"/>
    <p:sldId id="355" r:id="rId45"/>
    <p:sldId id="353" r:id="rId46"/>
    <p:sldId id="360" r:id="rId47"/>
    <p:sldId id="361" r:id="rId48"/>
    <p:sldId id="362" r:id="rId49"/>
    <p:sldId id="363" r:id="rId50"/>
    <p:sldId id="364" r:id="rId51"/>
    <p:sldId id="365" r:id="rId52"/>
    <p:sldId id="298" r:id="rId53"/>
  </p:sldIdLst>
  <p:sldSz cx="9144000" cy="5143500" type="screen16x9"/>
  <p:notesSz cx="6985000" cy="9283700"/>
  <p:embeddedFontLst>
    <p:embeddedFont>
      <p:font typeface="Estrangelo Edessa" pitchFamily="66" charset="0"/>
      <p:regular r:id="rId55"/>
    </p:embeddedFont>
    <p:embeddedFont>
      <p:font typeface="MS Gothic" pitchFamily="49" charset="-128"/>
      <p:regular r:id="rId56"/>
    </p:embeddedFont>
    <p:embeddedFont>
      <p:font typeface="Calibri" pitchFamily="34" charset="0"/>
      <p:regular r:id="rId57"/>
      <p:bold r:id="rId58"/>
      <p:italic r:id="rId59"/>
      <p:boldItalic r:id="rId60"/>
    </p:embeddedFont>
    <p:embeddedFont>
      <p:font typeface="Segoe UI" pitchFamily="34" charset="0"/>
      <p:regular r:id="rId61"/>
      <p:bold r:id="rId62"/>
      <p:italic r:id="rId63"/>
      <p:boldItalic r:id="rId64"/>
    </p:embeddedFont>
    <p:embeddedFont>
      <p:font typeface="MS PGothic" pitchFamily="34" charset="-128"/>
      <p:regular r:id="rId65"/>
    </p:embeddedFont>
    <p:embeddedFont>
      <p:font typeface="Candara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ECF"/>
    <a:srgbClr val="245E36"/>
    <a:srgbClr val="FFCC00"/>
    <a:srgbClr val="DA1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25EC4D4-7E41-4B33-BDD0-E51CE1B7C579}">
  <a:tblStyle styleId="{925EC4D4-7E41-4B33-BDD0-E51CE1B7C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37" autoAdjust="0"/>
  </p:normalViewPr>
  <p:slideViewPr>
    <p:cSldViewPr>
      <p:cViewPr>
        <p:scale>
          <a:sx n="95" d="100"/>
          <a:sy n="95" d="100"/>
        </p:scale>
        <p:origin x="-360" y="-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56050" y="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98462" y="696912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18562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56050" y="8818562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75" rIns="92950" bIns="464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2016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701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991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561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Cambiar bolsos y poner muñeco arriba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092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473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94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216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799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09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poner</a:t>
            </a:r>
            <a:r>
              <a:rPr lang="es-CO" baseline="0" dirty="0"/>
              <a:t> a Yepes </a:t>
            </a:r>
            <a:endParaRPr dirty="0"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443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5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701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UBICAR LO DE LOS 4 FANTASTICOS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5453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163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824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Arreglar todas como las</a:t>
            </a:r>
            <a:r>
              <a:rPr lang="es-CO" baseline="0" dirty="0"/>
              <a:t> tres primeras </a:t>
            </a:r>
            <a:endParaRPr dirty="0"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92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80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254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decoracion</a:t>
            </a:r>
            <a:endParaRPr dirty="0"/>
          </a:p>
        </p:txBody>
      </p:sp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56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decoracion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5396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1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997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25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70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254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2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1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Nos</a:t>
            </a:r>
            <a:r>
              <a:rPr lang="es-CO" baseline="0" dirty="0" smtClean="0"/>
              <a:t> acaban de confirmar si cede el contrato el cambio de numero </a:t>
            </a:r>
            <a:endParaRPr dirty="0"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04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1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208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1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596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47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24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40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Bandera de </a:t>
            </a:r>
            <a:r>
              <a:rPr lang="es-CO" dirty="0" err="1"/>
              <a:t>colombia</a:t>
            </a:r>
            <a:r>
              <a:rPr lang="es-CO" dirty="0"/>
              <a:t> en la x al igual que con las otras poner la bandera </a:t>
            </a:r>
            <a:endParaRPr dirty="0"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31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008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628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98500" y="4410075"/>
            <a:ext cx="5588000" cy="417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Flores </a:t>
            </a:r>
            <a:endParaRPr dirty="0"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78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">
  <p:cSld name="Ti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731189" y="483518"/>
            <a:ext cx="5533085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31189" y="4191930"/>
            <a:ext cx="5533084" cy="2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31189" y="4461961"/>
            <a:ext cx="5533084" cy="37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68312" y="71437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735012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35825" y="4767262"/>
            <a:ext cx="119856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68312" y="4767262"/>
            <a:ext cx="6686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">
  <p:cSld name="Ti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731189" y="483518"/>
            <a:ext cx="5533085" cy="345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31189" y="4191930"/>
            <a:ext cx="5533084" cy="25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31189" y="4461961"/>
            <a:ext cx="5533084" cy="37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12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">
  <p:cSld name="Separado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403648" y="2841781"/>
            <a:ext cx="6336704" cy="60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403650" y="1437549"/>
            <a:ext cx="6263977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54006"/>
            <a:ext cx="6707088" cy="64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57200" y="4678362"/>
            <a:ext cx="79311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-1587"/>
            <a:ext cx="8172450" cy="555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8172450" y="-1587"/>
            <a:ext cx="971550" cy="55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800"/>
              <a:buFont typeface="Calibri"/>
              <a:buNone/>
            </a:pPr>
            <a:r>
              <a:rPr lang="es-CO" sz="1800" b="0" i="0" u="none" strike="noStrike" cap="none">
                <a:solidFill>
                  <a:srgbClr val="CD10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8604250" y="4700587"/>
            <a:ext cx="431800" cy="442912"/>
          </a:xfrm>
          <a:custGeom>
            <a:avLst/>
            <a:gdLst/>
            <a:ahLst/>
            <a:cxnLst/>
            <a:rect l="0" t="0" r="0" b="0"/>
            <a:pathLst>
              <a:path w="432048" h="442912" extrusionOk="0">
                <a:moveTo>
                  <a:pt x="72009" y="0"/>
                </a:moveTo>
                <a:lnTo>
                  <a:pt x="360039" y="0"/>
                </a:lnTo>
                <a:cubicBezTo>
                  <a:pt x="399808" y="0"/>
                  <a:pt x="432048" y="32240"/>
                  <a:pt x="432048" y="72009"/>
                </a:cubicBezTo>
                <a:lnTo>
                  <a:pt x="432048" y="442912"/>
                </a:lnTo>
                <a:lnTo>
                  <a:pt x="0" y="442912"/>
                </a:lnTo>
                <a:lnTo>
                  <a:pt x="0" y="72009"/>
                </a:lnTo>
                <a:cubicBezTo>
                  <a:pt x="0" y="32240"/>
                  <a:pt x="32240" y="0"/>
                  <a:pt x="720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4E9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fld id="{00000000-1234-1234-1234-123412341234}" type="slidenum">
              <a:rPr lang="es-CO"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4862" y="12700"/>
            <a:ext cx="1809750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/>
        </p:nvSpPr>
        <p:spPr>
          <a:xfrm>
            <a:off x="0" y="6350"/>
            <a:ext cx="9144000" cy="5143500"/>
          </a:xfrm>
          <a:prstGeom prst="rect">
            <a:avLst/>
          </a:prstGeom>
          <a:solidFill>
            <a:srgbClr val="E0E1E4"/>
          </a:solidFill>
          <a:ln>
            <a:noFill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0" y="5030787"/>
            <a:ext cx="9151937" cy="1190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6875462" y="5030787"/>
            <a:ext cx="2268537" cy="119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275" y="3833812"/>
            <a:ext cx="2825750" cy="118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68312" y="71437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735012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/>
        </p:nvSpPr>
        <p:spPr>
          <a:xfrm>
            <a:off x="0" y="-1587"/>
            <a:ext cx="8172450" cy="555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6" name="Shape 26"/>
          <p:cNvSpPr txBox="1"/>
          <p:nvPr/>
        </p:nvSpPr>
        <p:spPr>
          <a:xfrm>
            <a:off x="8172450" y="-1587"/>
            <a:ext cx="971550" cy="55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CD10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8604250" y="4700587"/>
            <a:ext cx="431800" cy="442912"/>
          </a:xfrm>
          <a:custGeom>
            <a:avLst/>
            <a:gdLst/>
            <a:ahLst/>
            <a:cxnLst/>
            <a:rect l="0" t="0" r="0" b="0"/>
            <a:pathLst>
              <a:path w="432048" h="442912" extrusionOk="0">
                <a:moveTo>
                  <a:pt x="72009" y="0"/>
                </a:moveTo>
                <a:lnTo>
                  <a:pt x="360039" y="0"/>
                </a:lnTo>
                <a:cubicBezTo>
                  <a:pt x="399808" y="0"/>
                  <a:pt x="432048" y="32240"/>
                  <a:pt x="432048" y="72009"/>
                </a:cubicBezTo>
                <a:lnTo>
                  <a:pt x="432048" y="442912"/>
                </a:lnTo>
                <a:lnTo>
                  <a:pt x="0" y="442912"/>
                </a:lnTo>
                <a:lnTo>
                  <a:pt x="0" y="72009"/>
                </a:lnTo>
                <a:cubicBezTo>
                  <a:pt x="0" y="32240"/>
                  <a:pt x="32240" y="0"/>
                  <a:pt x="720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4E9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fld id="{00000000-1234-1234-1234-123412341234}" type="slidenum">
              <a:rPr lang="es-CO" sz="9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4862" y="12700"/>
            <a:ext cx="1809750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68312" y="71437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735012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235825" y="4767262"/>
            <a:ext cx="1198562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68312" y="4767262"/>
            <a:ext cx="6686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0" y="-1587"/>
            <a:ext cx="8172450" cy="555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0" name="Shape 40"/>
          <p:cNvSpPr txBox="1"/>
          <p:nvPr/>
        </p:nvSpPr>
        <p:spPr>
          <a:xfrm>
            <a:off x="8172450" y="-1587"/>
            <a:ext cx="971550" cy="55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CD10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8604250" y="4700587"/>
            <a:ext cx="431800" cy="442912"/>
          </a:xfrm>
          <a:custGeom>
            <a:avLst/>
            <a:gdLst/>
            <a:ahLst/>
            <a:cxnLst/>
            <a:rect l="0" t="0" r="0" b="0"/>
            <a:pathLst>
              <a:path w="432048" h="442912" extrusionOk="0">
                <a:moveTo>
                  <a:pt x="72009" y="0"/>
                </a:moveTo>
                <a:lnTo>
                  <a:pt x="360039" y="0"/>
                </a:lnTo>
                <a:cubicBezTo>
                  <a:pt x="399808" y="0"/>
                  <a:pt x="432048" y="32240"/>
                  <a:pt x="432048" y="72009"/>
                </a:cubicBezTo>
                <a:lnTo>
                  <a:pt x="432048" y="442912"/>
                </a:lnTo>
                <a:lnTo>
                  <a:pt x="0" y="442912"/>
                </a:lnTo>
                <a:lnTo>
                  <a:pt x="0" y="72009"/>
                </a:lnTo>
                <a:cubicBezTo>
                  <a:pt x="0" y="32240"/>
                  <a:pt x="32240" y="0"/>
                  <a:pt x="720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4E9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fld id="{00000000-1234-1234-1234-123412341234}" type="slidenum">
              <a:rPr lang="es-CO" sz="9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4862" y="12700"/>
            <a:ext cx="1809750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0" y="609600"/>
            <a:ext cx="9144000" cy="4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0" y="1438275"/>
            <a:ext cx="8532812" cy="1241425"/>
          </a:xfrm>
          <a:prstGeom prst="homePlate">
            <a:avLst>
              <a:gd name="adj" fmla="val 20029"/>
            </a:avLst>
          </a:prstGeom>
          <a:solidFill>
            <a:schemeClr val="dk2"/>
          </a:solidFill>
          <a:ln w="9525" cap="flat" cmpd="sng">
            <a:solidFill>
              <a:srgbClr val="004E9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1476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1600200"/>
            <a:ext cx="1187450" cy="933450"/>
          </a:xfrm>
          <a:prstGeom prst="homePlate">
            <a:avLst>
              <a:gd name="adj" fmla="val 13110"/>
            </a:avLst>
          </a:prstGeom>
          <a:solidFill>
            <a:srgbClr val="DC0814"/>
          </a:solidFill>
          <a:ln w="9525" cap="flat" cmpd="sng">
            <a:solidFill>
              <a:srgbClr val="FF1A3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468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68312" y="71437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735012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0" y="-1587"/>
            <a:ext cx="8172450" cy="555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8172450" y="-1587"/>
            <a:ext cx="971550" cy="55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800"/>
              <a:buFont typeface="Calibri"/>
              <a:buNone/>
            </a:pPr>
            <a:r>
              <a:rPr lang="es-CO" sz="1800" b="0" i="0" u="none">
                <a:solidFill>
                  <a:srgbClr val="CD10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8604250" y="4700587"/>
            <a:ext cx="431800" cy="442912"/>
          </a:xfrm>
          <a:custGeom>
            <a:avLst/>
            <a:gdLst/>
            <a:ahLst/>
            <a:cxnLst/>
            <a:rect l="0" t="0" r="0" b="0"/>
            <a:pathLst>
              <a:path w="432048" h="442912" extrusionOk="0">
                <a:moveTo>
                  <a:pt x="72009" y="0"/>
                </a:moveTo>
                <a:lnTo>
                  <a:pt x="360039" y="0"/>
                </a:lnTo>
                <a:cubicBezTo>
                  <a:pt x="399808" y="0"/>
                  <a:pt x="432048" y="32240"/>
                  <a:pt x="432048" y="72009"/>
                </a:cubicBezTo>
                <a:lnTo>
                  <a:pt x="432048" y="442912"/>
                </a:lnTo>
                <a:lnTo>
                  <a:pt x="0" y="442912"/>
                </a:lnTo>
                <a:lnTo>
                  <a:pt x="0" y="72009"/>
                </a:lnTo>
                <a:cubicBezTo>
                  <a:pt x="0" y="32240"/>
                  <a:pt x="32240" y="0"/>
                  <a:pt x="720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4E9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fld id="{00000000-1234-1234-1234-123412341234}" type="slidenum">
              <a:rPr lang="es-CO" sz="9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4862" y="12700"/>
            <a:ext cx="1809750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68312" y="71437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735012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57200" y="4678362"/>
            <a:ext cx="793115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8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microsoft.com/office/2007/relationships/hdphoto" Target="../media/hdphoto14.wdp"/><Relationship Id="rId2" Type="http://schemas.openxmlformats.org/officeDocument/2006/relationships/notesSlide" Target="../notesSlides/notesSlide12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3.xml"/><Relationship Id="rId6" Type="http://schemas.microsoft.com/office/2007/relationships/hdphoto" Target="../media/hdphoto11.wdp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59.png"/><Relationship Id="rId14" Type="http://schemas.microsoft.com/office/2007/relationships/hdphoto" Target="../media/hdphoto1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7.wdp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jpeg"/><Relationship Id="rId5" Type="http://schemas.microsoft.com/office/2007/relationships/hdphoto" Target="../media/hdphoto18.wdp"/><Relationship Id="rId15" Type="http://schemas.openxmlformats.org/officeDocument/2006/relationships/image" Target="../media/image75.jpe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microsoft.com/office/2007/relationships/hdphoto" Target="../media/hdphoto18.wdp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microsoft.com/office/2007/relationships/hdphoto" Target="../media/hdphoto20.wdp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microsoft.com/office/2007/relationships/hdphoto" Target="../media/hdphoto18.wdp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66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microsoft.com/office/2007/relationships/hdphoto" Target="../media/hdphoto18.wdp"/><Relationship Id="rId10" Type="http://schemas.openxmlformats.org/officeDocument/2006/relationships/image" Target="../media/image76.png"/><Relationship Id="rId4" Type="http://schemas.openxmlformats.org/officeDocument/2006/relationships/image" Target="../media/image66.png"/><Relationship Id="rId9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hyperlink" Target="mailto:jeimmy.valencia@tigoune.com" TargetMode="External"/><Relationship Id="rId4" Type="http://schemas.openxmlformats.org/officeDocument/2006/relationships/hyperlink" Target="mailto:nicolas.cepeda@tigoune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104.png"/><Relationship Id="rId4" Type="http://schemas.microsoft.com/office/2007/relationships/hdphoto" Target="../media/hdphoto2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12" Type="http://schemas.microsoft.com/office/2007/relationships/hdphoto" Target="../media/hdphoto25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microsoft.com/office/2007/relationships/hdphoto" Target="../media/hdphoto24.wdp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microsoft.com/office/2007/relationships/hdphoto" Target="../media/hdphoto2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115.png"/><Relationship Id="rId4" Type="http://schemas.microsoft.com/office/2007/relationships/hdphoto" Target="../media/hdphoto2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6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117.png"/><Relationship Id="rId4" Type="http://schemas.microsoft.com/office/2007/relationships/hdphoto" Target="../media/hdphoto2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2.wdp"/><Relationship Id="rId5" Type="http://schemas.openxmlformats.org/officeDocument/2006/relationships/image" Target="../media/image122.png"/><Relationship Id="rId4" Type="http://schemas.microsoft.com/office/2007/relationships/hdphoto" Target="../media/hdphoto3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maria.moncada@asesor.une.com.co" TargetMode="External"/><Relationship Id="rId5" Type="http://schemas.openxmlformats.org/officeDocument/2006/relationships/hyperlink" Target="mailto:luisa.duarte@tigoune.com" TargetMode="External"/><Relationship Id="rId4" Type="http://schemas.openxmlformats.org/officeDocument/2006/relationships/hyperlink" Target="mailto:Katherine.cadavid@tigoune.co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5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6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8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9.emf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222932AD-799E-43BE-98FA-CF23E78900A3}"/>
              </a:ext>
            </a:extLst>
          </p:cNvPr>
          <p:cNvSpPr txBox="1">
            <a:spLocks/>
          </p:cNvSpPr>
          <p:nvPr/>
        </p:nvSpPr>
        <p:spPr>
          <a:xfrm>
            <a:off x="971600" y="1563638"/>
            <a:ext cx="7704856" cy="6477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es-CO" altLang="es-CO" sz="66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Oferta Pospago 2018</a:t>
            </a:r>
          </a:p>
        </p:txBody>
      </p:sp>
      <p:sp>
        <p:nvSpPr>
          <p:cNvPr id="7" name="CuadroTexto 62">
            <a:extLst>
              <a:ext uri="{FF2B5EF4-FFF2-40B4-BE49-F238E27FC236}">
                <a16:creationId xmlns:a16="http://schemas.microsoft.com/office/drawing/2014/main" xmlns="" id="{89BE1F34-10DE-42E1-8086-B06B458340C2}"/>
              </a:ext>
            </a:extLst>
          </p:cNvPr>
          <p:cNvSpPr txBox="1"/>
          <p:nvPr/>
        </p:nvSpPr>
        <p:spPr>
          <a:xfrm>
            <a:off x="467544" y="2211338"/>
            <a:ext cx="853437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3600" b="1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Nuevas ofertas de Combos</a:t>
            </a:r>
          </a:p>
        </p:txBody>
      </p:sp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9991" y="2991829"/>
            <a:ext cx="948074" cy="10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13 Conector recto"/>
          <p:cNvCxnSpPr/>
          <p:nvPr/>
        </p:nvCxnSpPr>
        <p:spPr>
          <a:xfrm>
            <a:off x="656130" y="3651870"/>
            <a:ext cx="6004102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29 Grupo"/>
          <p:cNvGrpSpPr/>
          <p:nvPr/>
        </p:nvGrpSpPr>
        <p:grpSpPr>
          <a:xfrm>
            <a:off x="760071" y="1419622"/>
            <a:ext cx="7445188" cy="2785303"/>
            <a:chOff x="599645" y="2142565"/>
            <a:chExt cx="6213531" cy="2210360"/>
          </a:xfrm>
        </p:grpSpPr>
        <p:grpSp>
          <p:nvGrpSpPr>
            <p:cNvPr id="22" name="21 Grupo"/>
            <p:cNvGrpSpPr/>
            <p:nvPr/>
          </p:nvGrpSpPr>
          <p:grpSpPr>
            <a:xfrm>
              <a:off x="599645" y="2142565"/>
              <a:ext cx="6213531" cy="2210360"/>
              <a:chOff x="599645" y="2142565"/>
              <a:chExt cx="6213531" cy="2210360"/>
            </a:xfrm>
          </p:grpSpPr>
          <p:grpSp>
            <p:nvGrpSpPr>
              <p:cNvPr id="4" name="3 Grupo"/>
              <p:cNvGrpSpPr/>
              <p:nvPr/>
            </p:nvGrpSpPr>
            <p:grpSpPr>
              <a:xfrm>
                <a:off x="599645" y="2142565"/>
                <a:ext cx="6213531" cy="2210360"/>
                <a:chOff x="599645" y="2142565"/>
                <a:chExt cx="6213531" cy="2210360"/>
              </a:xfrm>
            </p:grpSpPr>
            <p:pic>
              <p:nvPicPr>
                <p:cNvPr id="2050" name="Imagen 2" descr="image00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3955" r="25613" b="9440"/>
                <a:stretch/>
              </p:blipFill>
              <p:spPr bwMode="auto">
                <a:xfrm>
                  <a:off x="599645" y="2142565"/>
                  <a:ext cx="6213531" cy="2210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1 Rectángulo"/>
                <p:cNvSpPr/>
                <p:nvPr/>
              </p:nvSpPr>
              <p:spPr>
                <a:xfrm>
                  <a:off x="669849" y="3826862"/>
                  <a:ext cx="3384376" cy="185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" name="5 Rectángulo"/>
                <p:cNvSpPr/>
                <p:nvPr/>
              </p:nvSpPr>
              <p:spPr>
                <a:xfrm>
                  <a:off x="669849" y="4082239"/>
                  <a:ext cx="3384376" cy="717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" name="6 Rectángulo"/>
                <p:cNvSpPr/>
                <p:nvPr/>
              </p:nvSpPr>
              <p:spPr>
                <a:xfrm>
                  <a:off x="669849" y="3688076"/>
                  <a:ext cx="3384376" cy="92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8" name="7 Rectángulo"/>
                <p:cNvSpPr/>
                <p:nvPr/>
              </p:nvSpPr>
              <p:spPr>
                <a:xfrm>
                  <a:off x="2341325" y="3688076"/>
                  <a:ext cx="3384376" cy="92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9" name="8 Rectángulo"/>
                <p:cNvSpPr/>
                <p:nvPr/>
              </p:nvSpPr>
              <p:spPr>
                <a:xfrm>
                  <a:off x="2341325" y="3886738"/>
                  <a:ext cx="3384376" cy="92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0" name="9 Rectángulo"/>
                <p:cNvSpPr/>
                <p:nvPr/>
              </p:nvSpPr>
              <p:spPr>
                <a:xfrm>
                  <a:off x="2341325" y="4061488"/>
                  <a:ext cx="3384376" cy="925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3" name="2 Rectángulo"/>
                <p:cNvSpPr/>
                <p:nvPr/>
              </p:nvSpPr>
              <p:spPr>
                <a:xfrm>
                  <a:off x="6084168" y="3669973"/>
                  <a:ext cx="216024" cy="128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2" name="11 Rectángulo"/>
                <p:cNvSpPr/>
                <p:nvPr/>
              </p:nvSpPr>
              <p:spPr>
                <a:xfrm>
                  <a:off x="6076074" y="3855021"/>
                  <a:ext cx="216024" cy="128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3" name="12 Rectángulo"/>
                <p:cNvSpPr/>
                <p:nvPr/>
              </p:nvSpPr>
              <p:spPr>
                <a:xfrm>
                  <a:off x="6049337" y="4053760"/>
                  <a:ext cx="216024" cy="1287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24" name="23 Rectángulo"/>
              <p:cNvSpPr/>
              <p:nvPr/>
            </p:nvSpPr>
            <p:spPr>
              <a:xfrm>
                <a:off x="656130" y="3521157"/>
                <a:ext cx="3384376" cy="92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24 Rectángulo"/>
              <p:cNvSpPr/>
              <p:nvPr/>
            </p:nvSpPr>
            <p:spPr>
              <a:xfrm>
                <a:off x="669849" y="3363838"/>
                <a:ext cx="3384376" cy="92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6" name="25 Rectángulo"/>
              <p:cNvSpPr/>
              <p:nvPr/>
            </p:nvSpPr>
            <p:spPr>
              <a:xfrm>
                <a:off x="5053468" y="3355115"/>
                <a:ext cx="672233" cy="92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7" name="26 Rectángulo"/>
              <p:cNvSpPr/>
              <p:nvPr/>
            </p:nvSpPr>
            <p:spPr>
              <a:xfrm>
                <a:off x="5053468" y="3521157"/>
                <a:ext cx="672233" cy="925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9" name="28 Rectángulo"/>
            <p:cNvSpPr/>
            <p:nvPr/>
          </p:nvSpPr>
          <p:spPr>
            <a:xfrm>
              <a:off x="669849" y="4053760"/>
              <a:ext cx="1692188" cy="64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31 Rectángulo"/>
            <p:cNvSpPr/>
            <p:nvPr/>
          </p:nvSpPr>
          <p:spPr>
            <a:xfrm>
              <a:off x="755576" y="4107750"/>
              <a:ext cx="1692188" cy="64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32 Rectángulo"/>
            <p:cNvSpPr/>
            <p:nvPr/>
          </p:nvSpPr>
          <p:spPr>
            <a:xfrm>
              <a:off x="4026034" y="3852072"/>
              <a:ext cx="1692188" cy="643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34" name="33 Conector recto"/>
          <p:cNvCxnSpPr/>
          <p:nvPr/>
        </p:nvCxnSpPr>
        <p:spPr>
          <a:xfrm>
            <a:off x="827584" y="3367142"/>
            <a:ext cx="7128792" cy="24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946519" y="2931861"/>
            <a:ext cx="305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solidFill>
                  <a:schemeClr val="tx2">
                    <a:lumMod val="25000"/>
                  </a:schemeClr>
                </a:solidFill>
                <a:latin typeface="Calibri" pitchFamily="34" charset="0"/>
                <a:ea typeface="MS Gothic" pitchFamily="49" charset="-128"/>
              </a:rPr>
              <a:t>Voz + SMS Ilimitada + 3.5 GB + 2 SmartApps +  Habla entre 4  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5826472" y="2936431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>
                <a:solidFill>
                  <a:schemeClr val="tx2">
                    <a:lumMod val="25000"/>
                  </a:schemeClr>
                </a:solidFill>
                <a:latin typeface="Calibri" pitchFamily="34" charset="0"/>
                <a:ea typeface="MS Gothic" pitchFamily="49" charset="-128"/>
              </a:rPr>
              <a:t>$ 74.900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5826472" y="3097949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>
                <a:solidFill>
                  <a:schemeClr val="tx2">
                    <a:lumMod val="25000"/>
                  </a:schemeClr>
                </a:solidFill>
                <a:latin typeface="Calibri" pitchFamily="34" charset="0"/>
                <a:ea typeface="MS Gothic" pitchFamily="49" charset="-128"/>
              </a:rPr>
              <a:t>$ 84.900</a:t>
            </a:r>
          </a:p>
        </p:txBody>
      </p:sp>
      <p:sp>
        <p:nvSpPr>
          <p:cNvPr id="36" name="35 Rectángulo"/>
          <p:cNvSpPr/>
          <p:nvPr/>
        </p:nvSpPr>
        <p:spPr>
          <a:xfrm>
            <a:off x="844191" y="2936431"/>
            <a:ext cx="6834619" cy="37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2" name="41 Conector angular"/>
          <p:cNvCxnSpPr/>
          <p:nvPr/>
        </p:nvCxnSpPr>
        <p:spPr>
          <a:xfrm rot="5400000">
            <a:off x="6824778" y="3711082"/>
            <a:ext cx="936105" cy="253202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760070" y="993278"/>
            <a:ext cx="523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Al seleccionar </a:t>
            </a:r>
            <a:r>
              <a:rPr lang="es-CO" b="1" dirty="0">
                <a:solidFill>
                  <a:srgbClr val="002060"/>
                </a:solidFill>
                <a:latin typeface="Calibri" pitchFamily="34" charset="0"/>
              </a:rPr>
              <a:t>COMBOS PORTACIONES  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te mandara a la parte donde: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4202589" y="4340446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Ubicaras el </a:t>
            </a:r>
            <a:r>
              <a:rPr lang="es-CO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nuevo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 empaquetamiento el cual </a:t>
            </a:r>
          </a:p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Nuestro cliente desea adquirir 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2195736" y="2392580"/>
            <a:ext cx="468165" cy="8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40 Rectángulo"/>
          <p:cNvSpPr/>
          <p:nvPr/>
        </p:nvSpPr>
        <p:spPr>
          <a:xfrm>
            <a:off x="2051720" y="2355726"/>
            <a:ext cx="104362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600" b="1" dirty="0">
                <a:solidFill>
                  <a:schemeClr val="tx1"/>
                </a:solidFill>
              </a:rPr>
              <a:t>Combos Portación</a:t>
            </a:r>
          </a:p>
        </p:txBody>
      </p:sp>
      <p:sp>
        <p:nvSpPr>
          <p:cNvPr id="47" name="46 CuadroTexto"/>
          <p:cNvSpPr txBox="1"/>
          <p:nvPr/>
        </p:nvSpPr>
        <p:spPr>
          <a:xfrm>
            <a:off x="952378" y="3099616"/>
            <a:ext cx="29654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solidFill>
                  <a:schemeClr val="tx2">
                    <a:lumMod val="25000"/>
                  </a:schemeClr>
                </a:solidFill>
                <a:latin typeface="Calibri" pitchFamily="34" charset="0"/>
                <a:ea typeface="MS Gothic" pitchFamily="49" charset="-128"/>
              </a:rPr>
              <a:t>Voz + SMS Ilimitada + 4 GB + 2 SmartApps +  Habla entre 4  </a:t>
            </a:r>
          </a:p>
        </p:txBody>
      </p:sp>
      <p:sp>
        <p:nvSpPr>
          <p:cNvPr id="49" name="CuadroTexto 5"/>
          <p:cNvSpPr txBox="1"/>
          <p:nvPr/>
        </p:nvSpPr>
        <p:spPr>
          <a:xfrm>
            <a:off x="1913313" y="267494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Tercer momento 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9 Rectángulo">
            <a:extLst>
              <a:ext uri="{FF2B5EF4-FFF2-40B4-BE49-F238E27FC236}">
                <a16:creationId xmlns:a16="http://schemas.microsoft.com/office/drawing/2014/main" xmlns="" id="{5CA16B2A-B245-4DCE-BC4B-03B0CE227749}"/>
              </a:ext>
            </a:extLst>
          </p:cNvPr>
          <p:cNvSpPr/>
          <p:nvPr/>
        </p:nvSpPr>
        <p:spPr>
          <a:xfrm>
            <a:off x="1764289" y="2324054"/>
            <a:ext cx="1331060" cy="260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1 Elipse"/>
          <p:cNvSpPr/>
          <p:nvPr/>
        </p:nvSpPr>
        <p:spPr>
          <a:xfrm>
            <a:off x="1416105" y="2347915"/>
            <a:ext cx="251266" cy="25126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1</a:t>
            </a:r>
          </a:p>
        </p:txBody>
      </p:sp>
      <p:sp>
        <p:nvSpPr>
          <p:cNvPr id="45" name="12 Elipse"/>
          <p:cNvSpPr/>
          <p:nvPr/>
        </p:nvSpPr>
        <p:spPr>
          <a:xfrm>
            <a:off x="566234" y="3078801"/>
            <a:ext cx="251266" cy="2512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2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3167844" y="2540392"/>
            <a:ext cx="122413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43 CuadroTexto"/>
          <p:cNvSpPr txBox="1"/>
          <p:nvPr/>
        </p:nvSpPr>
        <p:spPr>
          <a:xfrm>
            <a:off x="4146569" y="2168233"/>
            <a:ext cx="3961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Seleccionas el </a:t>
            </a:r>
            <a:r>
              <a:rPr lang="es-CO" b="1" dirty="0">
                <a:solidFill>
                  <a:srgbClr val="002060"/>
                </a:solidFill>
                <a:latin typeface="Calibri" pitchFamily="34" charset="0"/>
              </a:rPr>
              <a:t>criterio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 que es el nombre de nuestro </a:t>
            </a:r>
          </a:p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empaquetamiento </a:t>
            </a:r>
            <a:r>
              <a:rPr lang="es-CO" b="1" dirty="0">
                <a:solidFill>
                  <a:srgbClr val="002060"/>
                </a:solidFill>
                <a:latin typeface="Calibri" pitchFamily="34" charset="0"/>
              </a:rPr>
              <a:t>COMBOS PORTACIONES</a:t>
            </a:r>
          </a:p>
        </p:txBody>
      </p:sp>
    </p:spTree>
    <p:extLst>
      <p:ext uri="{BB962C8B-B14F-4D97-AF65-F5344CB8AC3E}">
        <p14:creationId xmlns:p14="http://schemas.microsoft.com/office/powerpoint/2010/main" val="207273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10" y="873185"/>
            <a:ext cx="8200206" cy="273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11559" y="56540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002060"/>
                </a:solidFill>
                <a:latin typeface="Calibri" pitchFamily="34" charset="0"/>
              </a:rPr>
              <a:t>Finalmente …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194724" y="1680888"/>
            <a:ext cx="2928758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6 Conector angular"/>
          <p:cNvCxnSpPr/>
          <p:nvPr/>
        </p:nvCxnSpPr>
        <p:spPr>
          <a:xfrm rot="16200000" flipH="1">
            <a:off x="5398315" y="2677984"/>
            <a:ext cx="850405" cy="809334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4256262" y="3534736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Confirmas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 la suscripción del nuevo </a:t>
            </a:r>
            <a:r>
              <a:rPr lang="es-CO" dirty="0" smtClean="0">
                <a:solidFill>
                  <a:srgbClr val="002060"/>
                </a:solidFill>
                <a:latin typeface="Calibri" pitchFamily="34" charset="0"/>
              </a:rPr>
              <a:t>empaquetamiento </a:t>
            </a:r>
          </a:p>
          <a:p>
            <a:pPr algn="ctr"/>
            <a:r>
              <a:rPr lang="es-CO" dirty="0" smtClean="0">
                <a:solidFill>
                  <a:srgbClr val="002060"/>
                </a:solidFill>
                <a:latin typeface="Calibri" pitchFamily="34" charset="0"/>
              </a:rPr>
              <a:t>Donde automáticamente quedara suscrito</a:t>
            </a:r>
            <a:endParaRPr lang="es-CO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8" name="CuadroTexto 5"/>
          <p:cNvSpPr txBox="1"/>
          <p:nvPr/>
        </p:nvSpPr>
        <p:spPr>
          <a:xfrm>
            <a:off x="1913313" y="267494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Cuarto momento 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1 Elipse"/>
          <p:cNvSpPr/>
          <p:nvPr/>
        </p:nvSpPr>
        <p:spPr>
          <a:xfrm>
            <a:off x="4002389" y="3628139"/>
            <a:ext cx="251266" cy="25126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1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471439" y="4295361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RECUERDA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 que el empaquetamiento predeterminado del cargo básico  $74,900 es 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Arma tu plan G 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y $84.900 es 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Arma tu Plan Z</a:t>
            </a:r>
          </a:p>
        </p:txBody>
      </p:sp>
      <p:sp>
        <p:nvSpPr>
          <p:cNvPr id="12" name="1 Elipse"/>
          <p:cNvSpPr/>
          <p:nvPr/>
        </p:nvSpPr>
        <p:spPr>
          <a:xfrm>
            <a:off x="254477" y="4406118"/>
            <a:ext cx="251266" cy="2512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71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222932AD-799E-43BE-98FA-CF23E78900A3}"/>
              </a:ext>
            </a:extLst>
          </p:cNvPr>
          <p:cNvSpPr txBox="1">
            <a:spLocks/>
          </p:cNvSpPr>
          <p:nvPr/>
        </p:nvSpPr>
        <p:spPr>
          <a:xfrm>
            <a:off x="395536" y="2607568"/>
            <a:ext cx="8280920" cy="6477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defRPr/>
            </a:pPr>
            <a:r>
              <a:rPr lang="es-CO" altLang="es-CO" sz="60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 de </a:t>
            </a:r>
          </a:p>
          <a:p>
            <a:pPr algn="ctr">
              <a:defRPr/>
            </a:pPr>
            <a:r>
              <a:rPr lang="es-CO" altLang="es-CO" sz="6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 en USSD</a:t>
            </a:r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960" y="2931418"/>
            <a:ext cx="948074" cy="10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541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lob:https://web.whatsapp.com/c2529344-a179-4b60-ae69-92603d2ee1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CuadroTexto 5"/>
          <p:cNvSpPr txBox="1"/>
          <p:nvPr/>
        </p:nvSpPr>
        <p:spPr>
          <a:xfrm>
            <a:off x="2260584" y="26749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momento 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771" y="896923"/>
            <a:ext cx="2796003" cy="346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10 CuadroTexto"/>
          <p:cNvSpPr txBox="1"/>
          <p:nvPr/>
        </p:nvSpPr>
        <p:spPr>
          <a:xfrm>
            <a:off x="2411760" y="4574388"/>
            <a:ext cx="46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002060"/>
                </a:solidFill>
                <a:latin typeface="Calibri" pitchFamily="34" charset="0"/>
              </a:rPr>
              <a:t>Ingresa al sistema de activación </a:t>
            </a:r>
            <a:endParaRPr lang="es-CO" sz="20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049" y="896923"/>
            <a:ext cx="2423665" cy="3487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12 Imagen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152" y="896923"/>
            <a:ext cx="2492747" cy="346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8 Elipse"/>
          <p:cNvSpPr/>
          <p:nvPr/>
        </p:nvSpPr>
        <p:spPr>
          <a:xfrm>
            <a:off x="2699792" y="4648810"/>
            <a:ext cx="251266" cy="25126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012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lob:https://web.whatsapp.com/c2529344-a179-4b60-ae69-92603d2ee1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CuadroTexto 5"/>
          <p:cNvSpPr txBox="1"/>
          <p:nvPr/>
        </p:nvSpPr>
        <p:spPr>
          <a:xfrm>
            <a:off x="1907704" y="339502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momento </a:t>
            </a:r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3241469" y="2787774"/>
            <a:ext cx="1095241" cy="773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4203742" y="3663042"/>
            <a:ext cx="480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El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 ID y nombre 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de los dos empaquetamientos que tienen cada uno</a:t>
            </a:r>
          </a:p>
          <a:p>
            <a:pPr algn="ctr"/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Para finalmente confirmar la 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suscripción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 que nuestro cliente desea .</a:t>
            </a:r>
          </a:p>
          <a:p>
            <a:pPr algn="ctr"/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94" y="808302"/>
            <a:ext cx="2893219" cy="406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5724" y="950422"/>
            <a:ext cx="4437180" cy="1028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11 Conector recto de flecha"/>
          <p:cNvCxnSpPr/>
          <p:nvPr/>
        </p:nvCxnSpPr>
        <p:spPr>
          <a:xfrm flipH="1">
            <a:off x="6420850" y="1979044"/>
            <a:ext cx="1" cy="505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12 Elipse"/>
          <p:cNvSpPr/>
          <p:nvPr/>
        </p:nvSpPr>
        <p:spPr>
          <a:xfrm>
            <a:off x="4080669" y="3723493"/>
            <a:ext cx="251266" cy="2512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2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090578" y="2484282"/>
            <a:ext cx="4807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RECUERDA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 que el empaquetamiento predeterminado del cargo básico  $74,900 es 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Arma tu plan G </a:t>
            </a:r>
            <a:r>
              <a:rPr lang="es-CO" sz="1800" dirty="0" smtClean="0">
                <a:solidFill>
                  <a:srgbClr val="002060"/>
                </a:solidFill>
                <a:latin typeface="Calibri" pitchFamily="34" charset="0"/>
              </a:rPr>
              <a:t>y $84.900 es </a:t>
            </a:r>
            <a:r>
              <a:rPr lang="es-CO" sz="1800" b="1" dirty="0" smtClean="0">
                <a:solidFill>
                  <a:srgbClr val="002060"/>
                </a:solidFill>
                <a:latin typeface="Calibri" pitchFamily="34" charset="0"/>
              </a:rPr>
              <a:t>Arma tu Plan Z</a:t>
            </a:r>
          </a:p>
        </p:txBody>
      </p:sp>
    </p:spTree>
    <p:extLst>
      <p:ext uri="{BB962C8B-B14F-4D97-AF65-F5344CB8AC3E}">
        <p14:creationId xmlns:p14="http://schemas.microsoft.com/office/powerpoint/2010/main" val="826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443433" y="2571750"/>
            <a:ext cx="7800975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s-CO" sz="4800" b="1" i="0" u="none" strike="noStrike" cap="none" dirty="0">
                <a:solidFill>
                  <a:schemeClr val="dk2"/>
                </a:solidFill>
                <a:sym typeface="Calibri"/>
              </a:rPr>
              <a:t>PROMOCIÓN MADRES </a:t>
            </a:r>
            <a:br>
              <a:rPr lang="es-CO" sz="4800" b="1" i="0" u="none" strike="noStrike" cap="none" dirty="0">
                <a:solidFill>
                  <a:schemeClr val="dk2"/>
                </a:solidFill>
                <a:sym typeface="Calibri"/>
              </a:rPr>
            </a:br>
            <a:r>
              <a:rPr lang="es-CO" sz="4800" dirty="0"/>
              <a:t/>
            </a:r>
            <a:br>
              <a:rPr lang="es-CO" sz="4800" dirty="0"/>
            </a:br>
            <a:r>
              <a:rPr lang="es-CO" sz="4800" b="1" i="0" u="none" strike="noStrike" cap="none" dirty="0">
                <a:solidFill>
                  <a:srgbClr val="FFC000"/>
                </a:solidFill>
                <a:sym typeface="Calibri"/>
              </a:rPr>
              <a:t>20</a:t>
            </a:r>
            <a:r>
              <a:rPr lang="es-CO" sz="4800" b="1" i="0" u="none" strike="noStrike" cap="none" dirty="0">
                <a:solidFill>
                  <a:srgbClr val="002060"/>
                </a:solidFill>
                <a:sym typeface="Calibri"/>
              </a:rPr>
              <a:t>1</a:t>
            </a:r>
            <a:r>
              <a:rPr lang="es-CO" sz="4800" b="1" i="0" u="none" strike="noStrike" cap="none" dirty="0">
                <a:solidFill>
                  <a:srgbClr val="C00000"/>
                </a:solidFill>
                <a:sym typeface="Calibri"/>
              </a:rPr>
              <a:t>8</a:t>
            </a:r>
            <a:endParaRPr sz="4800" dirty="0">
              <a:solidFill>
                <a:srgbClr val="C0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6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16667" t="38877" r="63186" b="16386"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sp>
        <p:nvSpPr>
          <p:cNvPr id="2" name="AutoShape 4" descr="Resultado de imagen para VECTORES DE COLOMB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AutoShape 6" descr="Resultado de imagen para VECTORES DE COLOMB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" descr="blob:https://web.whatsapp.com/46dcca2d-b3fe-43a5-b175-14b6faa81d4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4" descr="blob:https://web.whatsapp.com/46dcca2d-b3fe-43a5-b175-14b6faa81d4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/>
        </p:nvPicPr>
        <p:blipFill rotWithShape="1">
          <a:blip r:embed="rId3"/>
          <a:srcRect l="16667" t="38877" r="63186" b="16386"/>
          <a:stretch/>
        </p:blipFill>
        <p:spPr>
          <a:xfrm rot="8454182" flipH="1">
            <a:off x="235208" y="2164560"/>
            <a:ext cx="1970713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3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2621130" y="957660"/>
            <a:ext cx="6624736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2400"/>
              <a:buFont typeface="Calibri"/>
              <a:buNone/>
            </a:pP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#Conectémonos en el mes de las MADRES </a:t>
            </a:r>
            <a:endParaRPr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2555776" y="2001207"/>
            <a:ext cx="6696348" cy="280846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9E00"/>
              </a:buClr>
              <a:buSzPts val="2400"/>
              <a:buFont typeface="Calibri"/>
              <a:buNone/>
            </a:pPr>
            <a:r>
              <a:rPr lang="es-CO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s-CO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MAMÁ </a:t>
            </a:r>
            <a:r>
              <a:rPr lang="es-CO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merece siempre lo mejor del mundo.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9E00"/>
              </a:buClr>
              <a:buSzPts val="2400"/>
              <a:buFont typeface="Calibri"/>
              <a:buNone/>
            </a:pPr>
            <a:r>
              <a:rPr lang="es-CO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b="0" i="0" u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11694">
            <a:off x="453062" y="1025025"/>
            <a:ext cx="2424595" cy="34205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9854" y="2469333"/>
            <a:ext cx="172819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539552" y="1275606"/>
            <a:ext cx="7800975" cy="19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Font typeface="Calibri"/>
              <a:buNone/>
            </a:pPr>
            <a:r>
              <a:rPr lang="es-CO" sz="8000" b="1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DATOS </a:t>
            </a:r>
            <a:br>
              <a:rPr lang="es-CO" sz="8000" b="1" i="0" u="none" strike="noStrike" cap="none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sz="80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X2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3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364424" y="2010200"/>
            <a:ext cx="1912824" cy="2654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cxnSp>
        <p:nvCxnSpPr>
          <p:cNvPr id="11" name="Conector recto 10"/>
          <p:cNvCxnSpPr/>
          <p:nvPr/>
        </p:nvCxnSpPr>
        <p:spPr>
          <a:xfrm>
            <a:off x="3973484" y="2399330"/>
            <a:ext cx="85857" cy="169466"/>
          </a:xfrm>
          <a:prstGeom prst="line">
            <a:avLst/>
          </a:prstGeom>
          <a:ln>
            <a:solidFill>
              <a:srgbClr val="FFCC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4006548" y="2405223"/>
            <a:ext cx="85854" cy="144467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4026160" y="2394494"/>
            <a:ext cx="82658" cy="142402"/>
          </a:xfrm>
          <a:prstGeom prst="line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83568" y="906035"/>
            <a:ext cx="749669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</a:rPr>
              <a:t>Mamá lo merece todo y un poquito más… por eso continuaremos con Datos</a:t>
            </a:r>
            <a:r>
              <a:rPr lang="es-CO" sz="1200" b="1" dirty="0"/>
              <a:t> </a:t>
            </a:r>
            <a:r>
              <a:rPr lang="es-CO" sz="1200" b="1" dirty="0">
                <a:solidFill>
                  <a:srgbClr val="FFC000"/>
                </a:solidFill>
              </a:rPr>
              <a:t>X2 </a:t>
            </a:r>
            <a:r>
              <a:rPr lang="es-CO" sz="1200" b="1" dirty="0">
                <a:solidFill>
                  <a:srgbClr val="002060"/>
                </a:solidFill>
              </a:rPr>
              <a:t>hasta por </a:t>
            </a:r>
            <a:r>
              <a:rPr lang="es-CO" sz="1200" b="1" dirty="0">
                <a:solidFill>
                  <a:srgbClr val="C00000"/>
                </a:solidFill>
              </a:rPr>
              <a:t>12 MESES </a:t>
            </a:r>
            <a:r>
              <a:rPr lang="es-CO" sz="1200" b="1" dirty="0">
                <a:solidFill>
                  <a:srgbClr val="002060"/>
                </a:solidFill>
              </a:rPr>
              <a:t>para </a:t>
            </a:r>
            <a:r>
              <a:rPr lang="es-CO" sz="1200" b="1" dirty="0">
                <a:solidFill>
                  <a:srgbClr val="C00000"/>
                </a:solidFill>
              </a:rPr>
              <a:t>combos equilibrados  </a:t>
            </a:r>
          </a:p>
        </p:txBody>
      </p:sp>
      <p:sp>
        <p:nvSpPr>
          <p:cNvPr id="18" name="Shape 102"/>
          <p:cNvSpPr txBox="1"/>
          <p:nvPr/>
        </p:nvSpPr>
        <p:spPr>
          <a:xfrm>
            <a:off x="1669276" y="4371950"/>
            <a:ext cx="5688632" cy="28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2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Vigencias en meses dependiendo del Cargo Básico</a:t>
            </a:r>
          </a:p>
        </p:txBody>
      </p:sp>
      <p:sp>
        <p:nvSpPr>
          <p:cNvPr id="31" name="CuadroTexto 5"/>
          <p:cNvSpPr txBox="1"/>
          <p:nvPr/>
        </p:nvSpPr>
        <p:spPr>
          <a:xfrm>
            <a:off x="1619672" y="267494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Para: PORTACIONES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DIRECTAS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POSPAGO</a:t>
            </a:r>
          </a:p>
        </p:txBody>
      </p:sp>
      <p:graphicFrame>
        <p:nvGraphicFramePr>
          <p:cNvPr id="32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06088"/>
              </p:ext>
            </p:extLst>
          </p:nvPr>
        </p:nvGraphicFramePr>
        <p:xfrm>
          <a:off x="990573" y="1572059"/>
          <a:ext cx="7189691" cy="129614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38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16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8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3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0851"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$ 49.900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$ 61.900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 $ 72.900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$ 82.900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$ 96.900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$ 107.900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$ 121.900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9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 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2,5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7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8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9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13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87224"/>
              </p:ext>
            </p:extLst>
          </p:nvPr>
        </p:nvGraphicFramePr>
        <p:xfrm>
          <a:off x="611556" y="2931790"/>
          <a:ext cx="7992890" cy="13681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99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8965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$ 131.900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$ 141.900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$ 151.900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$ 157.900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$ 167.900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$ 187.900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$ 217.900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$ 227.900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$ 237.900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$ 317.900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965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r>
                        <a:rPr lang="es-CO" sz="105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 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 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84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17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18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20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21 GB 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23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30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32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34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44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4" name="Imagen 7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6" b="93671" l="7173" r="970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71759">
            <a:off x="7193192" y="1145446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2"/>
          <p:cNvSpPr txBox="1"/>
          <p:nvPr/>
        </p:nvSpPr>
        <p:spPr>
          <a:xfrm>
            <a:off x="1729570" y="4664287"/>
            <a:ext cx="5688632" cy="28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2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Vigencias en meses dependiendo del Cargo Básico</a:t>
            </a:r>
          </a:p>
        </p:txBody>
      </p:sp>
      <p:sp>
        <p:nvSpPr>
          <p:cNvPr id="27" name="CuadroTexto 2"/>
          <p:cNvSpPr txBox="1"/>
          <p:nvPr/>
        </p:nvSpPr>
        <p:spPr>
          <a:xfrm>
            <a:off x="1534128" y="151991"/>
            <a:ext cx="5609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Para: MIGRACIONES DE PREPAGO A POSPAGO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INCREMENTO DE CARGO BÁSICO </a:t>
            </a:r>
          </a:p>
          <a:p>
            <a:pPr algn="ctr"/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LINEA NUEVA</a:t>
            </a:r>
          </a:p>
        </p:txBody>
      </p:sp>
      <p:sp>
        <p:nvSpPr>
          <p:cNvPr id="25" name="CuadroTexto 4"/>
          <p:cNvSpPr txBox="1"/>
          <p:nvPr/>
        </p:nvSpPr>
        <p:spPr>
          <a:xfrm>
            <a:off x="529410" y="1274335"/>
            <a:ext cx="785456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rgbClr val="002060"/>
                </a:solidFill>
              </a:rPr>
              <a:t>Mamá lo merece todo y un poquito más… por eso continuaremos con Datos</a:t>
            </a:r>
            <a:r>
              <a:rPr lang="es-CO" sz="1200" b="1" dirty="0"/>
              <a:t> </a:t>
            </a:r>
            <a:r>
              <a:rPr lang="es-CO" sz="1200" b="1" dirty="0">
                <a:solidFill>
                  <a:srgbClr val="FFC000"/>
                </a:solidFill>
              </a:rPr>
              <a:t>X2 </a:t>
            </a:r>
            <a:r>
              <a:rPr lang="es-CO" sz="1200" b="1" dirty="0">
                <a:solidFill>
                  <a:srgbClr val="002060"/>
                </a:solidFill>
              </a:rPr>
              <a:t>hasta por </a:t>
            </a:r>
            <a:r>
              <a:rPr lang="es-CO" sz="1200" b="1" dirty="0">
                <a:solidFill>
                  <a:srgbClr val="C00000"/>
                </a:solidFill>
              </a:rPr>
              <a:t>12 MESES </a:t>
            </a:r>
          </a:p>
          <a:p>
            <a:pPr algn="ctr"/>
            <a:r>
              <a:rPr lang="es-CO" sz="1200" b="1" dirty="0">
                <a:solidFill>
                  <a:srgbClr val="002060"/>
                </a:solidFill>
              </a:rPr>
              <a:t>para </a:t>
            </a:r>
            <a:r>
              <a:rPr lang="es-CO" sz="1200" b="1" dirty="0">
                <a:solidFill>
                  <a:srgbClr val="C00000"/>
                </a:solidFill>
              </a:rPr>
              <a:t>combos equilibrados  </a:t>
            </a:r>
          </a:p>
          <a:p>
            <a:pPr algn="ctr"/>
            <a:endParaRPr lang="es-CO" sz="1200" b="1" dirty="0">
              <a:solidFill>
                <a:srgbClr val="C00000"/>
              </a:solidFill>
            </a:endParaRPr>
          </a:p>
        </p:txBody>
      </p:sp>
      <p:graphicFrame>
        <p:nvGraphicFramePr>
          <p:cNvPr id="26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129436"/>
              </p:ext>
            </p:extLst>
          </p:nvPr>
        </p:nvGraphicFramePr>
        <p:xfrm>
          <a:off x="990573" y="1779662"/>
          <a:ext cx="7189691" cy="129614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38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40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16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87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83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60851"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$ 49.900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$ 61.900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 $ 72.900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$ 82.900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$ 96.900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$ 107.900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s-CO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   $ 121.900 </a:t>
                      </a:r>
                      <a:endParaRPr lang="es-CO" sz="11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 </a:t>
                      </a:r>
                      <a:endParaRPr lang="es-CO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4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2,5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7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8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9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13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" name="Tabla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7472"/>
              </p:ext>
            </p:extLst>
          </p:nvPr>
        </p:nvGraphicFramePr>
        <p:xfrm>
          <a:off x="611556" y="3219822"/>
          <a:ext cx="7992890" cy="136815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99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92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8965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$ 131.900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$ 141.900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$ 151.900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$ 157.900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$ 167.900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$ 187.900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$ 217.900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$ 227.900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 $ 237.900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  $ 317.900 </a:t>
                      </a:r>
                      <a:endParaRPr lang="es-CO" sz="105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965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 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 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r>
                        <a:rPr lang="es-CO" sz="105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r>
                        <a:rPr lang="es-CO" sz="1050" u="none" strike="noStrike" baseline="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 meses</a:t>
                      </a:r>
                      <a:endParaRPr lang="es-CO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84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17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18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20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21 GB 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23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30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32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34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44 GB</a:t>
                      </a:r>
                      <a:endParaRPr lang="es-CO" sz="160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5561" marR="5561" marT="5561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Flecha a la derecha con bandas 1"/>
          <p:cNvSpPr/>
          <p:nvPr/>
        </p:nvSpPr>
        <p:spPr>
          <a:xfrm>
            <a:off x="1490398" y="752156"/>
            <a:ext cx="546580" cy="418157"/>
          </a:xfrm>
          <a:prstGeom prst="strip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Llamada de nube 2"/>
          <p:cNvSpPr/>
          <p:nvPr/>
        </p:nvSpPr>
        <p:spPr>
          <a:xfrm rot="1132967">
            <a:off x="888609" y="235982"/>
            <a:ext cx="727775" cy="404586"/>
          </a:xfrm>
          <a:prstGeom prst="cloudCallou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4" name="CuadroTexto 3"/>
          <p:cNvSpPr txBox="1"/>
          <p:nvPr/>
        </p:nvSpPr>
        <p:spPr>
          <a:xfrm rot="1367881">
            <a:off x="957013" y="315164"/>
            <a:ext cx="590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00" dirty="0"/>
              <a:t>POR QUÉ TU</a:t>
            </a:r>
          </a:p>
          <a:p>
            <a:r>
              <a:rPr lang="es-CO" sz="500" dirty="0"/>
              <a:t> LO PEDISTE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242" y="276269"/>
            <a:ext cx="1347614" cy="13476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6" b="93671" l="7173" r="970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48" y="3426466"/>
            <a:ext cx="1722960" cy="17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9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/>
          <p:cNvPicPr>
            <a:picLocks noChangeAspect="1"/>
          </p:cNvPicPr>
          <p:nvPr/>
        </p:nvPicPr>
        <p:blipFill rotWithShape="1">
          <a:blip r:embed="rId2"/>
          <a:srcRect l="10515" t="21656" r="12003" b="45918"/>
          <a:stretch/>
        </p:blipFill>
        <p:spPr>
          <a:xfrm>
            <a:off x="323528" y="1958936"/>
            <a:ext cx="4896545" cy="1152128"/>
          </a:xfrm>
          <a:prstGeom prst="rect">
            <a:avLst/>
          </a:prstGeom>
        </p:spPr>
      </p:pic>
      <p:sp>
        <p:nvSpPr>
          <p:cNvPr id="6" name="CuadroTexto 7"/>
          <p:cNvSpPr txBox="1"/>
          <p:nvPr/>
        </p:nvSpPr>
        <p:spPr>
          <a:xfrm>
            <a:off x="1630942" y="339502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Actualmente: </a:t>
            </a:r>
          </a:p>
        </p:txBody>
      </p:sp>
      <p:sp>
        <p:nvSpPr>
          <p:cNvPr id="7" name="CuadroTexto 8"/>
          <p:cNvSpPr txBox="1"/>
          <p:nvPr/>
        </p:nvSpPr>
        <p:spPr>
          <a:xfrm>
            <a:off x="525031" y="3467527"/>
            <a:ext cx="4254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</a:rPr>
              <a:t>Minutos </a:t>
            </a:r>
            <a:r>
              <a:rPr lang="es-CO" b="1" dirty="0">
                <a:solidFill>
                  <a:srgbClr val="002060"/>
                </a:solidFill>
              </a:rPr>
              <a:t>ILIMITADOS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>
                <a:solidFill>
                  <a:srgbClr val="002060"/>
                </a:solidFill>
              </a:rPr>
              <a:t>con Datos X2 desde </a:t>
            </a:r>
            <a:r>
              <a:rPr lang="es-CO" dirty="0">
                <a:solidFill>
                  <a:srgbClr val="002060"/>
                </a:solidFill>
              </a:rPr>
              <a:t>$</a:t>
            </a:r>
            <a:r>
              <a:rPr lang="es-CO" dirty="0" smtClean="0">
                <a:solidFill>
                  <a:srgbClr val="002060"/>
                </a:solidFill>
              </a:rPr>
              <a:t>63.900</a:t>
            </a:r>
            <a:endParaRPr lang="es-CO" dirty="0">
              <a:solidFill>
                <a:srgbClr val="002060"/>
              </a:solidFill>
            </a:endParaRPr>
          </a:p>
        </p:txBody>
      </p:sp>
      <p:sp>
        <p:nvSpPr>
          <p:cNvPr id="8" name="CuadroTexto 9"/>
          <p:cNvSpPr txBox="1"/>
          <p:nvPr/>
        </p:nvSpPr>
        <p:spPr>
          <a:xfrm>
            <a:off x="2341088" y="4467672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Minutos </a:t>
            </a:r>
            <a:r>
              <a:rPr lang="es-CO" b="1" dirty="0">
                <a:solidFill>
                  <a:srgbClr val="002060"/>
                </a:solidFill>
              </a:rPr>
              <a:t>ILIMITADOS</a:t>
            </a:r>
            <a:r>
              <a:rPr lang="es-CO" dirty="0">
                <a:solidFill>
                  <a:srgbClr val="002060"/>
                </a:solidFill>
              </a:rPr>
              <a:t> desde $</a:t>
            </a:r>
            <a:r>
              <a:rPr lang="es-CO" dirty="0" smtClean="0">
                <a:solidFill>
                  <a:srgbClr val="002060"/>
                </a:solidFill>
              </a:rPr>
              <a:t>74.900</a:t>
            </a:r>
          </a:p>
          <a:p>
            <a:pPr algn="ctr"/>
            <a:r>
              <a:rPr lang="es-CO" dirty="0" smtClean="0">
                <a:solidFill>
                  <a:srgbClr val="002060"/>
                </a:solidFill>
              </a:rPr>
              <a:t>Junto a descuento y 2X1 en equipos</a:t>
            </a:r>
            <a:endParaRPr lang="es-CO" dirty="0">
              <a:solidFill>
                <a:srgbClr val="002060"/>
              </a:solidFill>
            </a:endParaRPr>
          </a:p>
        </p:txBody>
      </p:sp>
      <p:cxnSp>
        <p:nvCxnSpPr>
          <p:cNvPr id="9" name="Conector recto de flecha 11"/>
          <p:cNvCxnSpPr/>
          <p:nvPr/>
        </p:nvCxnSpPr>
        <p:spPr>
          <a:xfrm>
            <a:off x="2771965" y="3078615"/>
            <a:ext cx="0" cy="352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12"/>
          <p:cNvCxnSpPr/>
          <p:nvPr/>
        </p:nvCxnSpPr>
        <p:spPr>
          <a:xfrm flipH="1">
            <a:off x="5461517" y="4623321"/>
            <a:ext cx="64807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3" b="12799"/>
          <a:stretch/>
        </p:blipFill>
        <p:spPr>
          <a:xfrm>
            <a:off x="4682344" y="687579"/>
            <a:ext cx="1439804" cy="1080120"/>
          </a:xfrm>
          <a:prstGeom prst="rect">
            <a:avLst/>
          </a:prstGeom>
        </p:spPr>
      </p:pic>
      <p:pic>
        <p:nvPicPr>
          <p:cNvPr id="12" name="Imagen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9"/>
          <a:stretch/>
        </p:blipFill>
        <p:spPr>
          <a:xfrm>
            <a:off x="323528" y="887632"/>
            <a:ext cx="998711" cy="1019189"/>
          </a:xfrm>
          <a:prstGeom prst="rect">
            <a:avLst/>
          </a:prstGeom>
        </p:spPr>
      </p:pic>
      <p:grpSp>
        <p:nvGrpSpPr>
          <p:cNvPr id="13" name="12 Grupo"/>
          <p:cNvGrpSpPr/>
          <p:nvPr/>
        </p:nvGrpSpPr>
        <p:grpSpPr>
          <a:xfrm>
            <a:off x="6107266" y="604415"/>
            <a:ext cx="2353165" cy="4193834"/>
            <a:chOff x="6153865" y="335684"/>
            <a:chExt cx="2540279" cy="4461258"/>
          </a:xfrm>
        </p:grpSpPr>
        <p:sp>
          <p:nvSpPr>
            <p:cNvPr id="14" name="13 Rectángulo"/>
            <p:cNvSpPr/>
            <p:nvPr/>
          </p:nvSpPr>
          <p:spPr>
            <a:xfrm>
              <a:off x="6169936" y="335684"/>
              <a:ext cx="1140123" cy="93610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7524330" y="931839"/>
              <a:ext cx="1169809" cy="69427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6202065" y="521594"/>
              <a:ext cx="10620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smtClean="0">
                  <a:solidFill>
                    <a:schemeClr val="bg1"/>
                  </a:solidFill>
                </a:rPr>
                <a:t>4.2 GB</a:t>
              </a:r>
            </a:p>
            <a:p>
              <a:pPr algn="ctr"/>
              <a:r>
                <a:rPr lang="es-CO" sz="1050" dirty="0" smtClean="0">
                  <a:solidFill>
                    <a:schemeClr val="bg1"/>
                  </a:solidFill>
                </a:rPr>
                <a:t>De internet</a:t>
              </a:r>
              <a:endParaRPr lang="es-CO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7556459" y="1042709"/>
              <a:ext cx="1065672" cy="49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solidFill>
                    <a:schemeClr val="bg1"/>
                  </a:solidFill>
                </a:rPr>
                <a:t>3</a:t>
              </a:r>
              <a:r>
                <a:rPr lang="es-CO" dirty="0" smtClean="0">
                  <a:solidFill>
                    <a:schemeClr val="bg1"/>
                  </a:solidFill>
                </a:rPr>
                <a:t>.5 GB</a:t>
              </a:r>
            </a:p>
            <a:p>
              <a:pPr algn="ctr"/>
              <a:r>
                <a:rPr lang="es-CO" sz="1050" dirty="0" smtClean="0">
                  <a:solidFill>
                    <a:schemeClr val="bg1"/>
                  </a:solidFill>
                </a:rPr>
                <a:t>De internet</a:t>
              </a:r>
              <a:endParaRPr lang="es-CO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6169936" y="1271788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6169933" y="1772931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6169932" y="2276662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6169931" y="2780718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6169936" y="3284774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22 Rectángulo"/>
            <p:cNvSpPr/>
            <p:nvPr/>
          </p:nvSpPr>
          <p:spPr>
            <a:xfrm>
              <a:off x="6169936" y="3788830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23 Rectángulo"/>
            <p:cNvSpPr/>
            <p:nvPr/>
          </p:nvSpPr>
          <p:spPr>
            <a:xfrm>
              <a:off x="6169930" y="4292886"/>
              <a:ext cx="1140123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24 Rectángulo"/>
            <p:cNvSpPr/>
            <p:nvPr/>
          </p:nvSpPr>
          <p:spPr>
            <a:xfrm>
              <a:off x="7524332" y="1636204"/>
              <a:ext cx="1169812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7524329" y="2137347"/>
              <a:ext cx="1169810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26 Rectángulo"/>
            <p:cNvSpPr/>
            <p:nvPr/>
          </p:nvSpPr>
          <p:spPr>
            <a:xfrm>
              <a:off x="7524328" y="2641078"/>
              <a:ext cx="1169812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7524327" y="3145134"/>
              <a:ext cx="1169812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28 Rectángulo"/>
            <p:cNvSpPr/>
            <p:nvPr/>
          </p:nvSpPr>
          <p:spPr>
            <a:xfrm>
              <a:off x="7524332" y="3649190"/>
              <a:ext cx="1169812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29 Rectángulo"/>
            <p:cNvSpPr/>
            <p:nvPr/>
          </p:nvSpPr>
          <p:spPr>
            <a:xfrm>
              <a:off x="7524332" y="4153246"/>
              <a:ext cx="1169812" cy="50405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996" b="34250"/>
            <a:stretch/>
          </p:blipFill>
          <p:spPr bwMode="auto">
            <a:xfrm>
              <a:off x="7546413" y="1686072"/>
              <a:ext cx="1075720" cy="300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75" b="34250"/>
            <a:stretch/>
          </p:blipFill>
          <p:spPr bwMode="auto">
            <a:xfrm>
              <a:off x="6214828" y="1377797"/>
              <a:ext cx="1049269" cy="300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32 CuadroTexto"/>
            <p:cNvSpPr txBox="1"/>
            <p:nvPr/>
          </p:nvSpPr>
          <p:spPr>
            <a:xfrm>
              <a:off x="6153865" y="1765056"/>
              <a:ext cx="1156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dirty="0" smtClean="0">
                  <a:solidFill>
                    <a:schemeClr val="bg1">
                      <a:lumMod val="50000"/>
                    </a:schemeClr>
                  </a:solidFill>
                </a:rPr>
                <a:t>500 minutos </a:t>
              </a:r>
            </a:p>
            <a:p>
              <a:pPr algn="ctr"/>
              <a:r>
                <a:rPr lang="es-CO" sz="900" dirty="0" smtClean="0">
                  <a:solidFill>
                    <a:schemeClr val="bg1">
                      <a:lumMod val="50000"/>
                    </a:schemeClr>
                  </a:solidFill>
                </a:rPr>
                <a:t>A Fijo o MÓVIL</a:t>
              </a:r>
              <a:endParaRPr lang="es-CO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33 CuadroTexto"/>
            <p:cNvSpPr txBox="1"/>
            <p:nvPr/>
          </p:nvSpPr>
          <p:spPr>
            <a:xfrm>
              <a:off x="7528861" y="2102636"/>
              <a:ext cx="1156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900" dirty="0" smtClean="0">
                  <a:solidFill>
                    <a:schemeClr val="bg1">
                      <a:lumMod val="50000"/>
                    </a:schemeClr>
                  </a:solidFill>
                </a:rPr>
                <a:t>500 minutos </a:t>
              </a:r>
            </a:p>
            <a:p>
              <a:pPr algn="ctr"/>
              <a:r>
                <a:rPr lang="es-CO" sz="900" dirty="0" smtClean="0">
                  <a:solidFill>
                    <a:schemeClr val="bg1">
                      <a:lumMod val="50000"/>
                    </a:schemeClr>
                  </a:solidFill>
                </a:rPr>
                <a:t>A Fijo o MÓVIL</a:t>
              </a:r>
              <a:endParaRPr lang="es-CO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210" y="2091347"/>
              <a:ext cx="571498" cy="147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296" y="2454871"/>
              <a:ext cx="571498" cy="147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066" y="2389375"/>
              <a:ext cx="1010791" cy="305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342" y="3748488"/>
              <a:ext cx="1010791" cy="305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065" y="3047200"/>
              <a:ext cx="1010791" cy="172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342" y="2903184"/>
              <a:ext cx="1010791" cy="172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40 CuadroTexto"/>
            <p:cNvSpPr txBox="1"/>
            <p:nvPr/>
          </p:nvSpPr>
          <p:spPr>
            <a:xfrm>
              <a:off x="6345795" y="2806094"/>
              <a:ext cx="7553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s-CO" sz="1050" dirty="0" smtClean="0">
                  <a:solidFill>
                    <a:schemeClr val="bg1">
                      <a:lumMod val="50000"/>
                    </a:schemeClr>
                  </a:solidFill>
                </a:rPr>
                <a:t>limitadas</a:t>
              </a:r>
              <a:endParaRPr lang="es-CO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41 CuadroTexto"/>
            <p:cNvSpPr txBox="1"/>
            <p:nvPr/>
          </p:nvSpPr>
          <p:spPr>
            <a:xfrm>
              <a:off x="7721947" y="2680628"/>
              <a:ext cx="7553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r>
                <a:rPr lang="es-CO" sz="1050" dirty="0" smtClean="0">
                  <a:solidFill>
                    <a:schemeClr val="bg1">
                      <a:lumMod val="50000"/>
                    </a:schemeClr>
                  </a:solidFill>
                </a:rPr>
                <a:t>limitadas</a:t>
              </a:r>
              <a:endParaRPr lang="es-CO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272" y="3440293"/>
              <a:ext cx="933450" cy="209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65" y="3999302"/>
              <a:ext cx="1090992" cy="15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649" y="3332967"/>
              <a:ext cx="1090992" cy="15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83" y="4292886"/>
              <a:ext cx="109099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991" y="4447158"/>
              <a:ext cx="1063073" cy="216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433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539018" y="660506"/>
            <a:ext cx="489707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DATOS X2 APLICA PARA …</a:t>
            </a:r>
            <a:endParaRPr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2" name="Shape 122"/>
          <p:cNvGraphicFramePr/>
          <p:nvPr>
            <p:extLst>
              <p:ext uri="{D42A27DB-BD31-4B8C-83A1-F6EECF244321}">
                <p14:modId xmlns:p14="http://schemas.microsoft.com/office/powerpoint/2010/main" val="114009957"/>
              </p:ext>
            </p:extLst>
          </p:nvPr>
        </p:nvGraphicFramePr>
        <p:xfrm>
          <a:off x="1619671" y="2211710"/>
          <a:ext cx="1655750" cy="1006674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65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7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CANL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Tiendas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Shape 122">
            <a:extLst>
              <a:ext uri="{FF2B5EF4-FFF2-40B4-BE49-F238E27FC236}">
                <a16:creationId xmlns:a16="http://schemas.microsoft.com/office/drawing/2014/main" xmlns="" id="{C9183B41-C6E4-42F7-8BCA-4324D13D9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032841"/>
              </p:ext>
            </p:extLst>
          </p:nvPr>
        </p:nvGraphicFramePr>
        <p:xfrm>
          <a:off x="1619250" y="1347787"/>
          <a:ext cx="1655750" cy="2422724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65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7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CANAL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Tiendas 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Televentas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Fuerza de Venta Directa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Retail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Dealers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Shape 123">
            <a:extLst>
              <a:ext uri="{FF2B5EF4-FFF2-40B4-BE49-F238E27FC236}">
                <a16:creationId xmlns:a16="http://schemas.microsoft.com/office/drawing/2014/main" xmlns="" id="{102FBF2C-2CFE-4DFB-95A6-1329D9697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109373"/>
              </p:ext>
            </p:extLst>
          </p:nvPr>
        </p:nvGraphicFramePr>
        <p:xfrm>
          <a:off x="3497262" y="1347787"/>
          <a:ext cx="3954450" cy="2370405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61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2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Portación directa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Migración de prepago a pospago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 Cargo Básico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Línea nueva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lang="es-CO" sz="11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lang="es-CO" sz="11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1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56395">
            <a:off x="560698" y="2801870"/>
            <a:ext cx="1635827" cy="15332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802949">
            <a:off x="7169777" y="570643"/>
            <a:ext cx="1539034" cy="1605374"/>
          </a:xfrm>
          <a:prstGeom prst="rect">
            <a:avLst/>
          </a:prstGeom>
        </p:spPr>
      </p:pic>
      <p:sp>
        <p:nvSpPr>
          <p:cNvPr id="12" name="Shape 124"/>
          <p:cNvSpPr txBox="1"/>
          <p:nvPr/>
        </p:nvSpPr>
        <p:spPr>
          <a:xfrm>
            <a:off x="1475656" y="4155926"/>
            <a:ext cx="6696075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C00000"/>
              </a:buClr>
              <a:buSzPts val="1400"/>
            </a:pPr>
            <a:r>
              <a:rPr lang="es-CO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(Vigencia técnica </a:t>
            </a:r>
            <a:r>
              <a:rPr lang="es-CO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 mayo)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599504" y="1556553"/>
            <a:ext cx="7800975" cy="216024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8000"/>
              <a:buFont typeface="Calibri"/>
              <a:buNone/>
            </a:pPr>
            <a:r>
              <a:rPr lang="es-CO" sz="60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BONOS </a:t>
            </a:r>
            <a:r>
              <a:rPr lang="es-CO" sz="44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/>
            </a:r>
            <a:br>
              <a:rPr lang="es-CO" sz="44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PARA</a:t>
            </a:r>
            <a:r>
              <a:rPr lang="es-CO" sz="28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 </a:t>
            </a:r>
            <a: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MIGRACIONES </a:t>
            </a:r>
            <a:b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 PORTACIONES</a:t>
            </a:r>
            <a:b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/>
            </a:r>
            <a:br>
              <a:rPr lang="es-CO" sz="2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sz="6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 LOS DÍAS</a:t>
            </a:r>
            <a:r>
              <a:rPr lang="es-CO" sz="6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6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 </a:t>
            </a:r>
            <a:endParaRPr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5576" y="915566"/>
            <a:ext cx="7488832" cy="302433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3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148401" y="2350739"/>
            <a:ext cx="1912824" cy="2654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3394416" y="1326020"/>
            <a:ext cx="0" cy="211154"/>
          </a:xfrm>
          <a:prstGeom prst="line">
            <a:avLst/>
          </a:prstGeom>
          <a:ln>
            <a:solidFill>
              <a:srgbClr val="FFCC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3439201" y="1326020"/>
            <a:ext cx="1" cy="21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415793" y="1326020"/>
            <a:ext cx="0" cy="16435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Shape 176"/>
          <p:cNvSpPr txBox="1"/>
          <p:nvPr/>
        </p:nvSpPr>
        <p:spPr>
          <a:xfrm>
            <a:off x="1791717" y="3582749"/>
            <a:ext cx="5416550" cy="42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000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redimibles en Smartphones de referencias seleccionadas, una nueva línea ATP o una prepagada</a:t>
            </a:r>
            <a:endParaRPr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curvado 60"/>
          <p:cNvCxnSpPr/>
          <p:nvPr/>
        </p:nvCxnSpPr>
        <p:spPr>
          <a:xfrm>
            <a:off x="6813337" y="3671865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curvado 59"/>
          <p:cNvCxnSpPr/>
          <p:nvPr/>
        </p:nvCxnSpPr>
        <p:spPr>
          <a:xfrm>
            <a:off x="8100392" y="1995686"/>
            <a:ext cx="504056" cy="360040"/>
          </a:xfrm>
          <a:prstGeom prst="curvedConnector3">
            <a:avLst>
              <a:gd name="adj1" fmla="val 1716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curvado 56"/>
          <p:cNvCxnSpPr/>
          <p:nvPr/>
        </p:nvCxnSpPr>
        <p:spPr>
          <a:xfrm rot="10800000" flipV="1">
            <a:off x="5730207" y="1699767"/>
            <a:ext cx="720080" cy="4320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/>
          <p:nvPr/>
        </p:nvCxnSpPr>
        <p:spPr>
          <a:xfrm>
            <a:off x="808374" y="1852211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curvado 40"/>
          <p:cNvCxnSpPr/>
          <p:nvPr/>
        </p:nvCxnSpPr>
        <p:spPr>
          <a:xfrm rot="10800000" flipV="1">
            <a:off x="1259632" y="3880383"/>
            <a:ext cx="504056" cy="360040"/>
          </a:xfrm>
          <a:prstGeom prst="curvedConnector3">
            <a:avLst>
              <a:gd name="adj1" fmla="val -556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27"/>
          <p:cNvCxnSpPr/>
          <p:nvPr/>
        </p:nvCxnSpPr>
        <p:spPr>
          <a:xfrm>
            <a:off x="3361276" y="2295032"/>
            <a:ext cx="504056" cy="360040"/>
          </a:xfrm>
          <a:prstGeom prst="curvedConnector3">
            <a:avLst>
              <a:gd name="adj1" fmla="val 1716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7925" y="1646960"/>
            <a:ext cx="1020586" cy="7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Conector curvado 54"/>
          <p:cNvCxnSpPr/>
          <p:nvPr/>
        </p:nvCxnSpPr>
        <p:spPr>
          <a:xfrm>
            <a:off x="3986257" y="3629133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hape 180"/>
          <p:cNvSpPr txBox="1"/>
          <p:nvPr/>
        </p:nvSpPr>
        <p:spPr>
          <a:xfrm>
            <a:off x="1124705" y="195486"/>
            <a:ext cx="619268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4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BONOS HASTA de </a:t>
            </a:r>
            <a:r>
              <a:rPr lang="es-CO" sz="24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s-CO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s-CO" sz="24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00.000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400" b="1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s-CO" sz="2400" b="1" i="0" u="none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PORTACIONES directas a pospago </a:t>
            </a:r>
            <a:r>
              <a:rPr lang="es-CO" sz="24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dependiendo del cargo básico</a:t>
            </a:r>
            <a:endParaRPr sz="1200" dirty="0"/>
          </a:p>
        </p:txBody>
      </p:sp>
      <p:sp>
        <p:nvSpPr>
          <p:cNvPr id="7" name="Shape 176"/>
          <p:cNvSpPr txBox="1"/>
          <p:nvPr/>
        </p:nvSpPr>
        <p:spPr>
          <a:xfrm>
            <a:off x="1835696" y="4587974"/>
            <a:ext cx="5416550" cy="42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000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lang="es-CO" sz="10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BONOS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tienen una vigencia de </a:t>
            </a:r>
            <a:r>
              <a:rPr lang="es-CO" sz="105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8 días calendario 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desde el día de la activación o portaciones</a:t>
            </a:r>
            <a:endParaRPr sz="1050" dirty="0"/>
          </a:p>
        </p:txBody>
      </p:sp>
      <p:pic>
        <p:nvPicPr>
          <p:cNvPr id="2050" name="Picture 2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572" y="1075607"/>
            <a:ext cx="1064858" cy="8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2399" y="1274775"/>
            <a:ext cx="854506" cy="6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3538" y="3263522"/>
            <a:ext cx="1058564" cy="89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632" y="3165082"/>
            <a:ext cx="795272" cy="8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6336" y="1334586"/>
            <a:ext cx="1118430" cy="7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para BOLSOS DE MUJER  VECTOR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0247" y="3023641"/>
            <a:ext cx="1121654" cy="8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69"/>
          <p:cNvSpPr txBox="1"/>
          <p:nvPr/>
        </p:nvSpPr>
        <p:spPr>
          <a:xfrm>
            <a:off x="1259632" y="1549166"/>
            <a:ext cx="1264091" cy="71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05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$49.900</a:t>
            </a:r>
            <a:r>
              <a:rPr lang="es-CO" sz="105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05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endParaRPr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05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05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05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$75.000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hape 170"/>
          <p:cNvSpPr txBox="1"/>
          <p:nvPr/>
        </p:nvSpPr>
        <p:spPr>
          <a:xfrm>
            <a:off x="107504" y="3664359"/>
            <a:ext cx="1490216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$61.900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s-CO" sz="2400" b="1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hape 171"/>
          <p:cNvSpPr txBox="1"/>
          <p:nvPr/>
        </p:nvSpPr>
        <p:spPr>
          <a:xfrm>
            <a:off x="2500364" y="2439048"/>
            <a:ext cx="1409244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$72.900 a $82.900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s-CO" sz="2400" b="1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120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hape 172"/>
          <p:cNvSpPr txBox="1"/>
          <p:nvPr/>
        </p:nvSpPr>
        <p:spPr>
          <a:xfrm>
            <a:off x="4328244" y="3567950"/>
            <a:ext cx="1512168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$96.900 a $107.900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s-CO" sz="2400" b="1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hape 173"/>
          <p:cNvSpPr txBox="1"/>
          <p:nvPr/>
        </p:nvSpPr>
        <p:spPr>
          <a:xfrm>
            <a:off x="4458404" y="1723828"/>
            <a:ext cx="1584176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$121.900 a $151.900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</a:t>
            </a:r>
            <a:r>
              <a:rPr lang="es-CO" sz="2400" b="1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hape 174"/>
          <p:cNvSpPr txBox="1"/>
          <p:nvPr/>
        </p:nvSpPr>
        <p:spPr>
          <a:xfrm>
            <a:off x="7020272" y="2211710"/>
            <a:ext cx="1512168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$157.900 a $227.900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2400" b="1" i="0" u="none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$250.000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hape 175"/>
          <p:cNvSpPr txBox="1"/>
          <p:nvPr/>
        </p:nvSpPr>
        <p:spPr>
          <a:xfrm>
            <a:off x="7136324" y="3480718"/>
            <a:ext cx="1624583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$237.900 a $317.900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$300.000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273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curvado 60"/>
          <p:cNvCxnSpPr/>
          <p:nvPr/>
        </p:nvCxnSpPr>
        <p:spPr>
          <a:xfrm>
            <a:off x="7130804" y="3864911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curvado 59"/>
          <p:cNvCxnSpPr/>
          <p:nvPr/>
        </p:nvCxnSpPr>
        <p:spPr>
          <a:xfrm>
            <a:off x="8100392" y="1995686"/>
            <a:ext cx="504056" cy="360040"/>
          </a:xfrm>
          <a:prstGeom prst="curvedConnector3">
            <a:avLst>
              <a:gd name="adj1" fmla="val 1716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curvado 56"/>
          <p:cNvCxnSpPr/>
          <p:nvPr/>
        </p:nvCxnSpPr>
        <p:spPr>
          <a:xfrm rot="10800000" flipV="1">
            <a:off x="5522150" y="2235770"/>
            <a:ext cx="720080" cy="4320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/>
          <p:nvPr/>
        </p:nvCxnSpPr>
        <p:spPr>
          <a:xfrm>
            <a:off x="686640" y="2163861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curvado 40"/>
          <p:cNvCxnSpPr/>
          <p:nvPr/>
        </p:nvCxnSpPr>
        <p:spPr>
          <a:xfrm rot="10800000" flipV="1">
            <a:off x="1465812" y="4061800"/>
            <a:ext cx="504056" cy="360040"/>
          </a:xfrm>
          <a:prstGeom prst="curvedConnector3">
            <a:avLst>
              <a:gd name="adj1" fmla="val -556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curvado 27"/>
          <p:cNvCxnSpPr/>
          <p:nvPr/>
        </p:nvCxnSpPr>
        <p:spPr>
          <a:xfrm>
            <a:off x="3227268" y="2552387"/>
            <a:ext cx="504056" cy="360040"/>
          </a:xfrm>
          <a:prstGeom prst="curvedConnector3">
            <a:avLst>
              <a:gd name="adj1" fmla="val 1716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curvado 54"/>
          <p:cNvCxnSpPr/>
          <p:nvPr/>
        </p:nvCxnSpPr>
        <p:spPr>
          <a:xfrm>
            <a:off x="4323540" y="3921790"/>
            <a:ext cx="504056" cy="360040"/>
          </a:xfrm>
          <a:prstGeom prst="curvedConnector3">
            <a:avLst>
              <a:gd name="adj1" fmla="val -616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hape 180"/>
          <p:cNvSpPr txBox="1"/>
          <p:nvPr/>
        </p:nvSpPr>
        <p:spPr>
          <a:xfrm>
            <a:off x="1558044" y="128394"/>
            <a:ext cx="5894276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2D54"/>
              </a:buClr>
              <a:buSzPts val="2800"/>
            </a:pPr>
            <a:r>
              <a:rPr lang="es-CO" sz="1800" b="1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BONOS HASTA de </a:t>
            </a:r>
            <a:r>
              <a:rPr lang="es-CO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$300.000 en:</a:t>
            </a:r>
          </a:p>
          <a:p>
            <a:pPr lvl="0" algn="ctr">
              <a:buClr>
                <a:srgbClr val="002D54"/>
              </a:buClr>
              <a:buSzPts val="2800"/>
            </a:pPr>
            <a:r>
              <a:rPr lang="es-CO" sz="1800" b="1" i="0" u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1. MIGRACIONES DE PREPAGO A POSPAGO </a:t>
            </a:r>
          </a:p>
          <a:p>
            <a:pPr lvl="0" algn="ctr">
              <a:buClr>
                <a:srgbClr val="002D54"/>
              </a:buClr>
              <a:buSzPts val="2800"/>
            </a:pPr>
            <a:r>
              <a:rPr lang="es-CO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2. INCREMENTO DE CARGO</a:t>
            </a:r>
            <a:r>
              <a:rPr lang="es-CO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BÁSICO </a:t>
            </a:r>
          </a:p>
          <a:p>
            <a:pPr lvl="0" algn="ctr">
              <a:buClr>
                <a:srgbClr val="002D54"/>
              </a:buClr>
              <a:buSzPts val="2800"/>
            </a:pPr>
            <a:r>
              <a:rPr lang="es-CO" sz="18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3. LINEA NUEVA SOLO DESDE $61.900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endParaRPr sz="1050" dirty="0">
              <a:solidFill>
                <a:srgbClr val="C00000"/>
              </a:solidFill>
            </a:endParaRPr>
          </a:p>
        </p:txBody>
      </p:sp>
      <p:sp>
        <p:nvSpPr>
          <p:cNvPr id="29" name="Shape 169"/>
          <p:cNvSpPr txBox="1"/>
          <p:nvPr/>
        </p:nvSpPr>
        <p:spPr>
          <a:xfrm>
            <a:off x="929721" y="1971487"/>
            <a:ext cx="1625600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$49.900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$50.000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Shape 170"/>
          <p:cNvSpPr txBox="1"/>
          <p:nvPr/>
        </p:nvSpPr>
        <p:spPr>
          <a:xfrm>
            <a:off x="128894" y="3682380"/>
            <a:ext cx="1346200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$61.900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$70.000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Shape 171"/>
          <p:cNvSpPr txBox="1"/>
          <p:nvPr/>
        </p:nvSpPr>
        <p:spPr>
          <a:xfrm>
            <a:off x="2363172" y="2768411"/>
            <a:ext cx="1412428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$72.900 a $82.900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$80.000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Shape 172"/>
          <p:cNvSpPr txBox="1"/>
          <p:nvPr/>
        </p:nvSpPr>
        <p:spPr>
          <a:xfrm>
            <a:off x="4627046" y="3705766"/>
            <a:ext cx="1728192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$96.900 a $107.900</a:t>
            </a:r>
            <a:r>
              <a:rPr lang="es-CO" dirty="0">
                <a:ea typeface="Calibri"/>
              </a:rPr>
              <a:t>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$100.000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Shape 173"/>
          <p:cNvSpPr txBox="1"/>
          <p:nvPr/>
        </p:nvSpPr>
        <p:spPr>
          <a:xfrm>
            <a:off x="4130815" y="2175706"/>
            <a:ext cx="1561851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$121.900 a $151.900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$120.000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Shape 174"/>
          <p:cNvSpPr txBox="1"/>
          <p:nvPr/>
        </p:nvSpPr>
        <p:spPr>
          <a:xfrm>
            <a:off x="7375530" y="3817757"/>
            <a:ext cx="1584176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$157.900 a $227.900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 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$150.000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Shape 175"/>
          <p:cNvSpPr txBox="1"/>
          <p:nvPr/>
        </p:nvSpPr>
        <p:spPr>
          <a:xfrm>
            <a:off x="7063460" y="2139702"/>
            <a:ext cx="1613164" cy="81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$237.900 a $317.900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recibe un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BONO </a:t>
            </a:r>
            <a:r>
              <a:rPr lang="es-CO" sz="11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s-CO" sz="11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1024"/>
              </a:buClr>
              <a:buSzPts val="1400"/>
              <a:buFont typeface="Calibri"/>
              <a:buNone/>
            </a:pPr>
            <a:r>
              <a:rPr lang="es-CO" sz="2400" b="1" i="0" u="none" dirty="0">
                <a:solidFill>
                  <a:srgbClr val="CD10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$300.000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268" l="9259" r="962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976" y="1332236"/>
            <a:ext cx="1006988" cy="1271698"/>
          </a:xfrm>
          <a:prstGeom prst="rect">
            <a:avLst/>
          </a:prstGeom>
        </p:spPr>
      </p:pic>
      <p:pic>
        <p:nvPicPr>
          <p:cNvPr id="24" name="Imagen 2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239" r="89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3740" y="1671982"/>
            <a:ext cx="1052644" cy="1032420"/>
          </a:xfrm>
          <a:prstGeom prst="rect">
            <a:avLst/>
          </a:prstGeom>
        </p:spPr>
      </p:pic>
      <p:pic>
        <p:nvPicPr>
          <p:cNvPr id="25" name="Imagen 2"/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914" l="0" r="967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2733" y="3408274"/>
            <a:ext cx="855400" cy="913274"/>
          </a:xfrm>
          <a:prstGeom prst="rect">
            <a:avLst/>
          </a:prstGeom>
        </p:spPr>
      </p:pic>
      <p:pic>
        <p:nvPicPr>
          <p:cNvPr id="26" name="Imagen 2"/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27" b="93642" l="9290" r="96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296" y="3077536"/>
            <a:ext cx="1174284" cy="1105848"/>
          </a:xfrm>
          <a:prstGeom prst="rect">
            <a:avLst/>
          </a:prstGeom>
        </p:spPr>
      </p:pic>
      <p:pic>
        <p:nvPicPr>
          <p:cNvPr id="36" name="Imagen 2"/>
          <p:cNvPicPr>
            <a:picLocks noChangeAspect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87" b="100000" l="9396" r="89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470" y="1525140"/>
            <a:ext cx="833088" cy="1058553"/>
          </a:xfrm>
          <a:prstGeom prst="rect">
            <a:avLst/>
          </a:prstGeom>
        </p:spPr>
      </p:pic>
      <p:pic>
        <p:nvPicPr>
          <p:cNvPr id="38" name="Imagen 2"/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74" b="89474" l="9929" r="893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230" y="3282794"/>
            <a:ext cx="1154984" cy="782777"/>
          </a:xfrm>
          <a:prstGeom prst="rect">
            <a:avLst/>
          </a:prstGeom>
        </p:spPr>
      </p:pic>
      <p:pic>
        <p:nvPicPr>
          <p:cNvPr id="39" name="Imagen 2"/>
          <p:cNvPicPr>
            <a:picLocks noChangeAspect="1"/>
          </p:cNvPicPr>
          <p:nvPr/>
        </p:nvPicPr>
        <p:blipFill rotWithShape="1"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35" b="89381" l="9375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3532" y="1416813"/>
            <a:ext cx="1053020" cy="927068"/>
          </a:xfrm>
          <a:prstGeom prst="rect">
            <a:avLst/>
          </a:prstGeom>
        </p:spPr>
      </p:pic>
      <p:sp>
        <p:nvSpPr>
          <p:cNvPr id="2" name="1 Estrella de 6 puntas"/>
          <p:cNvSpPr/>
          <p:nvPr/>
        </p:nvSpPr>
        <p:spPr>
          <a:xfrm>
            <a:off x="423911" y="1950523"/>
            <a:ext cx="327778" cy="332598"/>
          </a:xfrm>
          <a:prstGeom prst="star6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125104" y="2496653"/>
            <a:ext cx="925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00" b="1" dirty="0">
                <a:solidFill>
                  <a:srgbClr val="002060"/>
                </a:solidFill>
              </a:rPr>
              <a:t>*Migraciones e Incremento </a:t>
            </a:r>
          </a:p>
          <a:p>
            <a:pPr algn="ctr"/>
            <a:r>
              <a:rPr lang="es-CO" sz="700" b="1" dirty="0">
                <a:solidFill>
                  <a:srgbClr val="002060"/>
                </a:solidFill>
              </a:rPr>
              <a:t>De cargo básico*</a:t>
            </a:r>
          </a:p>
        </p:txBody>
      </p:sp>
      <p:sp>
        <p:nvSpPr>
          <p:cNvPr id="46" name="Shape 176"/>
          <p:cNvSpPr txBox="1"/>
          <p:nvPr/>
        </p:nvSpPr>
        <p:spPr>
          <a:xfrm>
            <a:off x="1814800" y="4717227"/>
            <a:ext cx="5416550" cy="42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000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lang="es-CO" sz="10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BONOS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tienen una vigencia de </a:t>
            </a:r>
            <a:r>
              <a:rPr lang="es-CO" sz="105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8 días calendario </a:t>
            </a:r>
            <a:r>
              <a:rPr lang="es-CO" sz="10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desde el día de la activación o portaciones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69826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2"/>
          </p:nvPr>
        </p:nvSpPr>
        <p:spPr>
          <a:xfrm>
            <a:off x="1331640" y="1419622"/>
            <a:ext cx="6912768" cy="124301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CO" sz="2400" b="1" dirty="0">
                <a:solidFill>
                  <a:schemeClr val="bg1"/>
                </a:solidFill>
              </a:rPr>
              <a:t>Porque mamá merece estrenar </a:t>
            </a:r>
            <a:r>
              <a:rPr lang="es-CO" sz="2400" b="1" dirty="0">
                <a:solidFill>
                  <a:srgbClr val="FFC000"/>
                </a:solidFill>
              </a:rPr>
              <a:t>TODOS LOS DÍAS,</a:t>
            </a:r>
            <a:r>
              <a:rPr lang="es-CO" sz="2400" b="1" dirty="0">
                <a:solidFill>
                  <a:schemeClr val="bg1"/>
                </a:solidFill>
              </a:rPr>
              <a:t> para ella tendremos las siguientes referencias en </a:t>
            </a:r>
            <a:r>
              <a:rPr lang="es-CO" sz="2400" b="1" dirty="0">
                <a:solidFill>
                  <a:srgbClr val="FFC000"/>
                </a:solidFill>
              </a:rPr>
              <a:t>Smartphones para redimir el bono</a:t>
            </a:r>
            <a:endParaRPr sz="2400" dirty="0">
              <a:solidFill>
                <a:srgbClr val="FFC000"/>
              </a:solidFill>
            </a:endParaRPr>
          </a:p>
        </p:txBody>
      </p:sp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808" y="1851670"/>
            <a:ext cx="3600400" cy="365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1999" y="4515966"/>
            <a:ext cx="660041" cy="7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251520" y="909323"/>
            <a:ext cx="1546225" cy="2187577"/>
            <a:chOff x="251520" y="909323"/>
            <a:chExt cx="1546225" cy="2187577"/>
          </a:xfrm>
        </p:grpSpPr>
        <p:sp>
          <p:nvSpPr>
            <p:cNvPr id="208" name="Shape 208"/>
            <p:cNvSpPr txBox="1"/>
            <p:nvPr/>
          </p:nvSpPr>
          <p:spPr>
            <a:xfrm>
              <a:off x="251520" y="2080900"/>
              <a:ext cx="1546225" cy="10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Y7 2018 Single Sim LTE Gold</a:t>
              </a:r>
              <a:endParaRPr dirty="0"/>
            </a:p>
            <a:p>
              <a:pPr lvl="0" algn="ctr">
                <a:buClr>
                  <a:schemeClr val="dk1"/>
                </a:buClr>
                <a:buSzPts val="1000"/>
              </a:pPr>
              <a:r>
                <a:rPr lang="es-CO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3004388</a:t>
              </a:r>
            </a:p>
            <a:p>
              <a:pPr lvl="0" algn="ctr">
                <a:buClr>
                  <a:schemeClr val="dk1"/>
                </a:buClr>
                <a:buSzPts val="1000"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$590.000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Picture 4" descr="Resultado de imagen para Huawei Y7 2018 Single Sim Lte Black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38" y="909323"/>
              <a:ext cx="1122019" cy="1122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 6"/>
            <p:cNvSpPr/>
            <p:nvPr/>
          </p:nvSpPr>
          <p:spPr>
            <a:xfrm>
              <a:off x="541306" y="1055444"/>
              <a:ext cx="483326" cy="809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621959" y="1166174"/>
              <a:ext cx="792485" cy="719327"/>
            </a:xfrm>
            <a:prstGeom prst="rect">
              <a:avLst/>
            </a:prstGeom>
          </p:spPr>
        </p:pic>
      </p:grpSp>
      <p:sp>
        <p:nvSpPr>
          <p:cNvPr id="206" name="Shape 206"/>
          <p:cNvSpPr txBox="1"/>
          <p:nvPr/>
        </p:nvSpPr>
        <p:spPr>
          <a:xfrm>
            <a:off x="2282951" y="-29340"/>
            <a:ext cx="4044429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sng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11 Referencias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2000"/>
              <a:buFont typeface="Calibri"/>
              <a:buNone/>
            </a:pPr>
            <a:r>
              <a:rPr lang="es-CO" sz="2000" b="1" i="0" u="none" dirty="0">
                <a:solidFill>
                  <a:srgbClr val="FFC20E"/>
                </a:solidFill>
                <a:latin typeface="Calibri"/>
                <a:ea typeface="Calibri"/>
                <a:cs typeface="Calibri"/>
                <a:sym typeface="Calibri"/>
              </a:rPr>
              <a:t>Smartphone Huawei</a:t>
            </a:r>
            <a:endParaRPr dirty="0"/>
          </a:p>
        </p:txBody>
      </p:sp>
      <p:sp>
        <p:nvSpPr>
          <p:cNvPr id="4" name="AutoShape 10" descr="Resultado de imagen para Huawei P20 Single Sim Lte Bl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AutoShape 12" descr="Resultado de imagen para Huawei P20 Single Sim Lte Bla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16" name="15 Grupo"/>
          <p:cNvGrpSpPr/>
          <p:nvPr/>
        </p:nvGrpSpPr>
        <p:grpSpPr>
          <a:xfrm>
            <a:off x="4540264" y="913548"/>
            <a:ext cx="1489075" cy="1977740"/>
            <a:chOff x="4540264" y="913548"/>
            <a:chExt cx="1489075" cy="1977740"/>
          </a:xfrm>
        </p:grpSpPr>
        <p:pic>
          <p:nvPicPr>
            <p:cNvPr id="53" name="Imagen 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2775" y="913548"/>
              <a:ext cx="1135745" cy="1072462"/>
            </a:xfrm>
            <a:prstGeom prst="rect">
              <a:avLst/>
            </a:prstGeom>
          </p:spPr>
        </p:pic>
        <p:sp>
          <p:nvSpPr>
            <p:cNvPr id="218" name="Shape 218"/>
            <p:cNvSpPr txBox="1"/>
            <p:nvPr/>
          </p:nvSpPr>
          <p:spPr>
            <a:xfrm>
              <a:off x="4540264" y="2029276"/>
              <a:ext cx="1489075" cy="86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P Smart Single Sim Lte Gold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3004371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$980.000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5220072" y="1289645"/>
              <a:ext cx="439559" cy="388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887827" y="1141698"/>
              <a:ext cx="698302" cy="719327"/>
            </a:xfrm>
            <a:prstGeom prst="rect">
              <a:avLst/>
            </a:prstGeom>
          </p:spPr>
        </p:pic>
      </p:grpSp>
      <p:grpSp>
        <p:nvGrpSpPr>
          <p:cNvPr id="13" name="12 Grupo"/>
          <p:cNvGrpSpPr/>
          <p:nvPr/>
        </p:nvGrpSpPr>
        <p:grpSpPr>
          <a:xfrm>
            <a:off x="1964469" y="2998917"/>
            <a:ext cx="1395412" cy="2002996"/>
            <a:chOff x="3172917" y="958881"/>
            <a:chExt cx="1395412" cy="2002996"/>
          </a:xfrm>
        </p:grpSpPr>
        <p:sp>
          <p:nvSpPr>
            <p:cNvPr id="210" name="Shape 210"/>
            <p:cNvSpPr txBox="1"/>
            <p:nvPr/>
          </p:nvSpPr>
          <p:spPr>
            <a:xfrm>
              <a:off x="3172917" y="2099865"/>
              <a:ext cx="1395412" cy="86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P10 Lite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</a:t>
              </a:r>
              <a:r>
                <a:rPr lang="es-CO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3004209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$1.390.000</a:t>
              </a:r>
              <a:endParaRPr sz="10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2917" y="958881"/>
              <a:ext cx="1361526" cy="107246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3805264" y="1276286"/>
              <a:ext cx="454396" cy="388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3358145" y="1219789"/>
              <a:ext cx="792485" cy="719327"/>
            </a:xfrm>
            <a:prstGeom prst="rect">
              <a:avLst/>
            </a:prstGeom>
          </p:spPr>
        </p:pic>
      </p:grpSp>
      <p:grpSp>
        <p:nvGrpSpPr>
          <p:cNvPr id="12" name="11 Grupo"/>
          <p:cNvGrpSpPr/>
          <p:nvPr/>
        </p:nvGrpSpPr>
        <p:grpSpPr>
          <a:xfrm>
            <a:off x="1697042" y="872151"/>
            <a:ext cx="1490964" cy="2032002"/>
            <a:chOff x="1697042" y="872151"/>
            <a:chExt cx="1490964" cy="2032002"/>
          </a:xfrm>
        </p:grpSpPr>
        <p:pic>
          <p:nvPicPr>
            <p:cNvPr id="3076" name="Picture 4" descr="Resultado de imagen para Huawei Y7 2018 Single Sim Lte Black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930" y="872151"/>
              <a:ext cx="1122019" cy="1122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ángulo 32"/>
            <p:cNvSpPr/>
            <p:nvPr/>
          </p:nvSpPr>
          <p:spPr>
            <a:xfrm>
              <a:off x="1964469" y="1017077"/>
              <a:ext cx="454396" cy="848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x="1697042" y="2043728"/>
              <a:ext cx="1490964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Y7 2018 Single  Sim Lte Black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PLU3004387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$590.000</a:t>
              </a:r>
              <a:endParaRPr sz="10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2046280" y="1166175"/>
              <a:ext cx="792485" cy="719327"/>
            </a:xfrm>
            <a:prstGeom prst="rect">
              <a:avLst/>
            </a:prstGeom>
          </p:spPr>
        </p:pic>
      </p:grpSp>
      <p:grpSp>
        <p:nvGrpSpPr>
          <p:cNvPr id="18" name="17 Grupo"/>
          <p:cNvGrpSpPr/>
          <p:nvPr/>
        </p:nvGrpSpPr>
        <p:grpSpPr>
          <a:xfrm>
            <a:off x="5972277" y="958881"/>
            <a:ext cx="1449354" cy="1961821"/>
            <a:chOff x="5972277" y="958881"/>
            <a:chExt cx="1449354" cy="1961821"/>
          </a:xfrm>
        </p:grpSpPr>
        <p:pic>
          <p:nvPicPr>
            <p:cNvPr id="54" name="Imagen 1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1239" y="958881"/>
              <a:ext cx="1153047" cy="1072462"/>
            </a:xfrm>
            <a:prstGeom prst="rect">
              <a:avLst/>
            </a:prstGeom>
          </p:spPr>
        </p:pic>
        <p:sp>
          <p:nvSpPr>
            <p:cNvPr id="216" name="Shape 216"/>
            <p:cNvSpPr txBox="1"/>
            <p:nvPr/>
          </p:nvSpPr>
          <p:spPr>
            <a:xfrm>
              <a:off x="5972277" y="2058690"/>
              <a:ext cx="1449354" cy="86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P Smart Single Sim Lte Black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$980.000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6100182" y="1323911"/>
              <a:ext cx="454396" cy="388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6300711" y="1225431"/>
              <a:ext cx="792485" cy="719327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5054259" y="2985805"/>
            <a:ext cx="1720850" cy="1629152"/>
            <a:chOff x="7250420" y="992579"/>
            <a:chExt cx="1720850" cy="1629152"/>
          </a:xfrm>
        </p:grpSpPr>
        <p:sp>
          <p:nvSpPr>
            <p:cNvPr id="222" name="Shape 222"/>
            <p:cNvSpPr txBox="1"/>
            <p:nvPr/>
          </p:nvSpPr>
          <p:spPr>
            <a:xfrm>
              <a:off x="7250420" y="2067694"/>
              <a:ext cx="1720850" cy="554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P20 Single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 Lte Pink Gold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3004403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$2.490.000</a:t>
              </a:r>
              <a:r>
                <a:rPr lang="es-CO" sz="1000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0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8" name="Picture 16" descr="Resultado de imagen para Huawei P20 Single Sim Lte Pink Gold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61737" y="992579"/>
              <a:ext cx="870703" cy="106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7979811" y="1017076"/>
              <a:ext cx="454396" cy="1012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7687499" y="1242268"/>
              <a:ext cx="792485" cy="719327"/>
            </a:xfrm>
            <a:prstGeom prst="rect">
              <a:avLst/>
            </a:prstGeom>
          </p:spPr>
        </p:pic>
      </p:grpSp>
      <p:grpSp>
        <p:nvGrpSpPr>
          <p:cNvPr id="23" name="22 Grupo"/>
          <p:cNvGrpSpPr/>
          <p:nvPr/>
        </p:nvGrpSpPr>
        <p:grpSpPr>
          <a:xfrm>
            <a:off x="390693" y="2849792"/>
            <a:ext cx="1519237" cy="1879388"/>
            <a:chOff x="361949" y="3033645"/>
            <a:chExt cx="1519237" cy="1879388"/>
          </a:xfrm>
        </p:grpSpPr>
        <p:sp>
          <p:nvSpPr>
            <p:cNvPr id="220" name="Shape 220"/>
            <p:cNvSpPr txBox="1"/>
            <p:nvPr/>
          </p:nvSpPr>
          <p:spPr>
            <a:xfrm>
              <a:off x="361949" y="4273550"/>
              <a:ext cx="1519237" cy="639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P20 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Lite 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Sim Lte Black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</a:t>
              </a:r>
              <a:r>
                <a:rPr lang="es-CO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3004386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$1.390.000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dirty="0"/>
            </a:p>
          </p:txBody>
        </p:sp>
        <p:pic>
          <p:nvPicPr>
            <p:cNvPr id="3080" name="Picture 8" descr="Resultado de imagen para Huawei P20 Lite Sgle Sim Lte Black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287" y="3033645"/>
              <a:ext cx="804503" cy="1031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ángulo 40"/>
            <p:cNvSpPr/>
            <p:nvPr/>
          </p:nvSpPr>
          <p:spPr>
            <a:xfrm>
              <a:off x="894369" y="3116928"/>
              <a:ext cx="454396" cy="833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621660" y="3338564"/>
              <a:ext cx="792485" cy="719327"/>
            </a:xfrm>
            <a:prstGeom prst="rect">
              <a:avLst/>
            </a:prstGeom>
          </p:spPr>
        </p:pic>
      </p:grpSp>
      <p:grpSp>
        <p:nvGrpSpPr>
          <p:cNvPr id="27" name="26 Grupo"/>
          <p:cNvGrpSpPr/>
          <p:nvPr/>
        </p:nvGrpSpPr>
        <p:grpSpPr>
          <a:xfrm>
            <a:off x="3258749" y="882681"/>
            <a:ext cx="1377950" cy="1802884"/>
            <a:chOff x="1964469" y="3024703"/>
            <a:chExt cx="1377950" cy="1802884"/>
          </a:xfrm>
        </p:grpSpPr>
        <p:sp>
          <p:nvSpPr>
            <p:cNvPr id="215" name="Shape 215"/>
            <p:cNvSpPr txBox="1"/>
            <p:nvPr/>
          </p:nvSpPr>
          <p:spPr>
            <a:xfrm>
              <a:off x="1964469" y="4273550"/>
              <a:ext cx="1377950" cy="554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P10 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PLU3004208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$610.000</a:t>
              </a:r>
              <a:endParaRPr dirty="0">
                <a:solidFill>
                  <a:srgbClr val="C00000"/>
                </a:solidFill>
              </a:endParaRPr>
            </a:p>
          </p:txBody>
        </p:sp>
        <p:grpSp>
          <p:nvGrpSpPr>
            <p:cNvPr id="25" name="24 Grupo"/>
            <p:cNvGrpSpPr/>
            <p:nvPr/>
          </p:nvGrpSpPr>
          <p:grpSpPr>
            <a:xfrm>
              <a:off x="2127793" y="3024703"/>
              <a:ext cx="1060214" cy="1257300"/>
              <a:chOff x="2127793" y="3024703"/>
              <a:chExt cx="1060214" cy="1257300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27793" y="3024703"/>
                <a:ext cx="1060214" cy="1257300"/>
              </a:xfrm>
              <a:prstGeom prst="rect">
                <a:avLst/>
              </a:prstGeom>
            </p:spPr>
          </p:pic>
          <p:sp>
            <p:nvSpPr>
              <p:cNvPr id="42" name="Rectángulo 41"/>
              <p:cNvSpPr/>
              <p:nvPr/>
            </p:nvSpPr>
            <p:spPr>
              <a:xfrm>
                <a:off x="2502906" y="3368000"/>
                <a:ext cx="454396" cy="582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2150096" y="3380150"/>
              <a:ext cx="792485" cy="719327"/>
            </a:xfrm>
            <a:prstGeom prst="rect">
              <a:avLst/>
            </a:prstGeom>
          </p:spPr>
        </p:pic>
      </p:grpSp>
      <p:grpSp>
        <p:nvGrpSpPr>
          <p:cNvPr id="29" name="28 Grupo"/>
          <p:cNvGrpSpPr/>
          <p:nvPr/>
        </p:nvGrpSpPr>
        <p:grpSpPr>
          <a:xfrm>
            <a:off x="6922985" y="2905410"/>
            <a:ext cx="1658868" cy="1901450"/>
            <a:chOff x="3786660" y="3011583"/>
            <a:chExt cx="1658868" cy="1901450"/>
          </a:xfrm>
        </p:grpSpPr>
        <p:sp>
          <p:nvSpPr>
            <p:cNvPr id="15" name="Shape 215"/>
            <p:cNvSpPr txBox="1"/>
            <p:nvPr/>
          </p:nvSpPr>
          <p:spPr>
            <a:xfrm>
              <a:off x="3906851" y="4358996"/>
              <a:ext cx="1377950" cy="554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 10Pro Mocha Brown </a:t>
              </a:r>
              <a:r>
                <a:rPr lang="es-CO" sz="1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Lte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PLU3004280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$2.990.000</a:t>
              </a:r>
              <a:endParaRPr dirty="0">
                <a:solidFill>
                  <a:srgbClr val="C00000"/>
                </a:solidFill>
              </a:endParaRPr>
            </a:p>
          </p:txBody>
        </p:sp>
        <p:grpSp>
          <p:nvGrpSpPr>
            <p:cNvPr id="26" name="25 Grupo"/>
            <p:cNvGrpSpPr/>
            <p:nvPr/>
          </p:nvGrpSpPr>
          <p:grpSpPr>
            <a:xfrm>
              <a:off x="3786660" y="3011583"/>
              <a:ext cx="1658868" cy="1257300"/>
              <a:chOff x="3786660" y="3011583"/>
              <a:chExt cx="1658868" cy="1257300"/>
            </a:xfrm>
          </p:grpSpPr>
          <p:pic>
            <p:nvPicPr>
              <p:cNvPr id="65" name="Imagen 2"/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86660" y="3011583"/>
                <a:ext cx="1658868" cy="1257300"/>
              </a:xfrm>
              <a:prstGeom prst="rect">
                <a:avLst/>
              </a:prstGeom>
            </p:spPr>
          </p:pic>
          <p:sp>
            <p:nvSpPr>
              <p:cNvPr id="43" name="Rectángulo 42"/>
              <p:cNvSpPr/>
              <p:nvPr/>
            </p:nvSpPr>
            <p:spPr>
              <a:xfrm>
                <a:off x="4427983" y="3411408"/>
                <a:ext cx="509585" cy="4564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138200" y="3338565"/>
              <a:ext cx="792485" cy="719327"/>
            </a:xfrm>
            <a:prstGeom prst="rect">
              <a:avLst/>
            </a:prstGeom>
          </p:spPr>
        </p:pic>
      </p:grpSp>
      <p:grpSp>
        <p:nvGrpSpPr>
          <p:cNvPr id="55" name="54 Grupo"/>
          <p:cNvGrpSpPr/>
          <p:nvPr/>
        </p:nvGrpSpPr>
        <p:grpSpPr>
          <a:xfrm>
            <a:off x="3728455" y="2920702"/>
            <a:ext cx="1153419" cy="1908579"/>
            <a:chOff x="5684504" y="3081449"/>
            <a:chExt cx="1153419" cy="1908579"/>
          </a:xfrm>
        </p:grpSpPr>
        <p:grpSp>
          <p:nvGrpSpPr>
            <p:cNvPr id="31" name="30 Grupo"/>
            <p:cNvGrpSpPr/>
            <p:nvPr/>
          </p:nvGrpSpPr>
          <p:grpSpPr>
            <a:xfrm>
              <a:off x="5684504" y="3081449"/>
              <a:ext cx="1153419" cy="1908579"/>
              <a:chOff x="5684504" y="3081449"/>
              <a:chExt cx="1153419" cy="1908579"/>
            </a:xfrm>
          </p:grpSpPr>
          <p:sp>
            <p:nvSpPr>
              <p:cNvPr id="224" name="Shape 224"/>
              <p:cNvSpPr txBox="1"/>
              <p:nvPr/>
            </p:nvSpPr>
            <p:spPr>
              <a:xfrm>
                <a:off x="5823802" y="4282003"/>
                <a:ext cx="909637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Huawei P20 Single Sim Lte Black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1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PLU  3004389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1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rPr>
                  <a:t>$2.490.000</a:t>
                </a:r>
                <a:endParaRPr dirty="0">
                  <a:solidFill>
                    <a:srgbClr val="C00000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86" name="Picture 14" descr="Resultado de imagen para Huawei P20 Single Sim Lte Black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4504" y="3081449"/>
                <a:ext cx="1153419" cy="1143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Imagen 1"/>
              <p:cNvPicPr>
                <a:picLocks noChangeAspect="1"/>
              </p:cNvPicPr>
              <p:nvPr/>
            </p:nvPicPr>
            <p:blipFill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4128" y="3116928"/>
                <a:ext cx="477857" cy="1038997"/>
              </a:xfrm>
              <a:prstGeom prst="rect">
                <a:avLst/>
              </a:prstGeom>
            </p:spPr>
          </p:pic>
          <p:sp>
            <p:nvSpPr>
              <p:cNvPr id="44" name="Rectángulo 43"/>
              <p:cNvSpPr/>
              <p:nvPr/>
            </p:nvSpPr>
            <p:spPr>
              <a:xfrm>
                <a:off x="5712811" y="3399379"/>
                <a:ext cx="454396" cy="550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5857249" y="3368509"/>
              <a:ext cx="792485" cy="719327"/>
            </a:xfrm>
            <a:prstGeom prst="rect">
              <a:avLst/>
            </a:prstGeom>
          </p:spPr>
        </p:pic>
      </p:grpSp>
      <p:grpSp>
        <p:nvGrpSpPr>
          <p:cNvPr id="56" name="55 Grupo"/>
          <p:cNvGrpSpPr/>
          <p:nvPr/>
        </p:nvGrpSpPr>
        <p:grpSpPr>
          <a:xfrm>
            <a:off x="7460611" y="882681"/>
            <a:ext cx="1377950" cy="1978053"/>
            <a:chOff x="7056257" y="3011583"/>
            <a:chExt cx="1377950" cy="1978053"/>
          </a:xfrm>
        </p:grpSpPr>
        <p:sp>
          <p:nvSpPr>
            <p:cNvPr id="14" name="Shape 215"/>
            <p:cNvSpPr txBox="1"/>
            <p:nvPr/>
          </p:nvSpPr>
          <p:spPr>
            <a:xfrm>
              <a:off x="7056257" y="4435599"/>
              <a:ext cx="1377950" cy="554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Huawei 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 10 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Lite </a:t>
              </a: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PLU3004372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$1.290.000</a:t>
              </a:r>
              <a:endParaRPr dirty="0">
                <a:solidFill>
                  <a:srgbClr val="C00000"/>
                </a:solidFill>
              </a:endParaRPr>
            </a:p>
          </p:txBody>
        </p:sp>
        <p:pic>
          <p:nvPicPr>
            <p:cNvPr id="3090" name="Picture 18" descr="Resultado de imagen para Huawei Mate 10 Lte"/>
            <p:cNvPicPr>
              <a:picLocks noChangeAspect="1" noChangeArrowheads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71657" y="3011583"/>
              <a:ext cx="1008194" cy="134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n 1"/>
            <p:cNvPicPr>
              <a:picLocks noChangeAspect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5541" y="3289153"/>
              <a:ext cx="486819" cy="93610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7348065" y="3504089"/>
              <a:ext cx="454396" cy="560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7504844" y="3424910"/>
              <a:ext cx="792485" cy="719327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3450002" y="669374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002060"/>
                </a:solidFill>
              </a:rPr>
              <a:t>*Precios sujetos a cambios*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3065462" y="-20538"/>
            <a:ext cx="2562225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sng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 4 Referencias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2000"/>
              <a:buFont typeface="Calibri"/>
              <a:buNone/>
            </a:pPr>
            <a:r>
              <a:rPr lang="es-CO" sz="2000" b="1" i="0" u="none" dirty="0">
                <a:solidFill>
                  <a:srgbClr val="FFC20E"/>
                </a:solidFill>
                <a:latin typeface="Calibri"/>
                <a:ea typeface="Calibri"/>
                <a:cs typeface="Calibri"/>
                <a:sym typeface="Calibri"/>
              </a:rPr>
              <a:t>Smartphone Motorola</a:t>
            </a:r>
            <a:endParaRPr dirty="0"/>
          </a:p>
        </p:txBody>
      </p:sp>
      <p:grpSp>
        <p:nvGrpSpPr>
          <p:cNvPr id="7" name="6 Grupo"/>
          <p:cNvGrpSpPr/>
          <p:nvPr/>
        </p:nvGrpSpPr>
        <p:grpSpPr>
          <a:xfrm>
            <a:off x="1070041" y="1203469"/>
            <a:ext cx="1435101" cy="2448528"/>
            <a:chOff x="1070040" y="892580"/>
            <a:chExt cx="1435101" cy="2448528"/>
          </a:xfrm>
        </p:grpSpPr>
        <p:grpSp>
          <p:nvGrpSpPr>
            <p:cNvPr id="2" name="1 Grupo"/>
            <p:cNvGrpSpPr/>
            <p:nvPr/>
          </p:nvGrpSpPr>
          <p:grpSpPr>
            <a:xfrm>
              <a:off x="1070040" y="892580"/>
              <a:ext cx="1435101" cy="2448528"/>
              <a:chOff x="1070040" y="892580"/>
              <a:chExt cx="1435101" cy="2448528"/>
            </a:xfrm>
          </p:grpSpPr>
          <p:sp>
            <p:nvSpPr>
              <p:cNvPr id="239" name="Shape 239"/>
              <p:cNvSpPr txBox="1"/>
              <p:nvPr/>
            </p:nvSpPr>
            <p:spPr>
              <a:xfrm>
                <a:off x="1070040" y="2633083"/>
                <a:ext cx="14351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Motorola Moto E Plus </a:t>
                </a:r>
                <a:r>
                  <a:rPr lang="es-CO" sz="1000" b="1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PLU 3004218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1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rPr>
                  <a:t>$490.000</a:t>
                </a:r>
                <a:endParaRPr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0041" y="892580"/>
                <a:ext cx="1435100" cy="1535153"/>
              </a:xfrm>
              <a:prstGeom prst="rect">
                <a:avLst/>
              </a:prstGeom>
            </p:spPr>
          </p:pic>
          <p:sp>
            <p:nvSpPr>
              <p:cNvPr id="9" name="Rectángulo 8"/>
              <p:cNvSpPr/>
              <p:nvPr/>
            </p:nvSpPr>
            <p:spPr>
              <a:xfrm rot="21020219">
                <a:off x="1697809" y="1471699"/>
                <a:ext cx="447755" cy="583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1328643" y="1486863"/>
              <a:ext cx="790981" cy="717962"/>
            </a:xfrm>
            <a:prstGeom prst="rect">
              <a:avLst/>
            </a:prstGeom>
          </p:spPr>
        </p:pic>
        <p:cxnSp>
          <p:nvCxnSpPr>
            <p:cNvPr id="5" name="Conector recto 4"/>
            <p:cNvCxnSpPr/>
            <p:nvPr/>
          </p:nvCxnSpPr>
          <p:spPr>
            <a:xfrm>
              <a:off x="2083783" y="1495708"/>
              <a:ext cx="107708" cy="5369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10 Grupo"/>
          <p:cNvGrpSpPr/>
          <p:nvPr/>
        </p:nvGrpSpPr>
        <p:grpSpPr>
          <a:xfrm>
            <a:off x="2788001" y="2734632"/>
            <a:ext cx="1547326" cy="2126722"/>
            <a:chOff x="3400322" y="2873177"/>
            <a:chExt cx="1547326" cy="212672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72331" y="2873177"/>
              <a:ext cx="1475317" cy="1515298"/>
            </a:xfrm>
            <a:prstGeom prst="rect">
              <a:avLst/>
            </a:prstGeom>
          </p:spPr>
        </p:pic>
        <p:sp>
          <p:nvSpPr>
            <p:cNvPr id="230" name="Shape 230"/>
            <p:cNvSpPr txBox="1"/>
            <p:nvPr/>
          </p:nvSpPr>
          <p:spPr>
            <a:xfrm>
              <a:off x="3400322" y="4417510"/>
              <a:ext cx="1403350" cy="582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Motorola Moto G5 S Dual Sim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Lte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silver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3004281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$610.000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4101997" y="3425293"/>
              <a:ext cx="59447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3722583" y="3361511"/>
              <a:ext cx="792485" cy="719327"/>
            </a:xfrm>
            <a:prstGeom prst="rect">
              <a:avLst/>
            </a:prstGeom>
          </p:spPr>
        </p:pic>
      </p:grpSp>
      <p:sp>
        <p:nvSpPr>
          <p:cNvPr id="31" name="CuadroTexto 30"/>
          <p:cNvSpPr txBox="1"/>
          <p:nvPr/>
        </p:nvSpPr>
        <p:spPr>
          <a:xfrm>
            <a:off x="3450002" y="669374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002060"/>
                </a:solidFill>
              </a:rPr>
              <a:t>*Precios sujetos a cambios*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4171828" y="1213025"/>
            <a:ext cx="1886072" cy="2274137"/>
            <a:chOff x="4171827" y="902136"/>
            <a:chExt cx="1886072" cy="2274137"/>
          </a:xfrm>
        </p:grpSpPr>
        <p:pic>
          <p:nvPicPr>
            <p:cNvPr id="27" name="Imagen 3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827" y="902136"/>
              <a:ext cx="1551642" cy="1535153"/>
            </a:xfrm>
            <a:prstGeom prst="rect">
              <a:avLst/>
            </a:prstGeom>
          </p:spPr>
        </p:pic>
        <p:sp>
          <p:nvSpPr>
            <p:cNvPr id="232" name="Shape 232"/>
            <p:cNvSpPr txBox="1"/>
            <p:nvPr/>
          </p:nvSpPr>
          <p:spPr>
            <a:xfrm>
              <a:off x="4346574" y="2315848"/>
              <a:ext cx="1711325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Motorola Moto G5 S Dual Sim Lte Dorado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3004282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$610.000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4434809" y="1237813"/>
              <a:ext cx="512839" cy="622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580572" y="1355645"/>
              <a:ext cx="790981" cy="717962"/>
            </a:xfrm>
            <a:prstGeom prst="rect">
              <a:avLst/>
            </a:prstGeom>
          </p:spPr>
        </p:pic>
        <p:cxnSp>
          <p:nvCxnSpPr>
            <p:cNvPr id="6" name="5 Conector recto"/>
            <p:cNvCxnSpPr/>
            <p:nvPr/>
          </p:nvCxnSpPr>
          <p:spPr>
            <a:xfrm>
              <a:off x="4399232" y="1237813"/>
              <a:ext cx="16739" cy="52561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33 Grupo"/>
          <p:cNvGrpSpPr/>
          <p:nvPr/>
        </p:nvGrpSpPr>
        <p:grpSpPr>
          <a:xfrm>
            <a:off x="6236753" y="2644243"/>
            <a:ext cx="1639640" cy="2155757"/>
            <a:chOff x="5897661" y="2794059"/>
            <a:chExt cx="1639640" cy="2155757"/>
          </a:xfrm>
        </p:grpSpPr>
        <p:grpSp>
          <p:nvGrpSpPr>
            <p:cNvPr id="13" name="12 Grupo"/>
            <p:cNvGrpSpPr/>
            <p:nvPr/>
          </p:nvGrpSpPr>
          <p:grpSpPr>
            <a:xfrm>
              <a:off x="6156176" y="2794059"/>
              <a:ext cx="1381125" cy="2155757"/>
              <a:chOff x="6959001" y="2873177"/>
              <a:chExt cx="1381125" cy="2155757"/>
            </a:xfrm>
          </p:grpSpPr>
          <p:pic>
            <p:nvPicPr>
              <p:cNvPr id="30" name="Imagen 2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1463" y="2873177"/>
                <a:ext cx="1143395" cy="1515298"/>
              </a:xfrm>
              <a:prstGeom prst="rect">
                <a:avLst/>
              </a:prstGeom>
            </p:spPr>
          </p:pic>
          <p:sp>
            <p:nvSpPr>
              <p:cNvPr id="236" name="Shape 236"/>
              <p:cNvSpPr txBox="1"/>
              <p:nvPr/>
            </p:nvSpPr>
            <p:spPr>
              <a:xfrm>
                <a:off x="6959001" y="4355487"/>
                <a:ext cx="1381125" cy="673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Moto Z2 Play Silver Single Sim LTE</a:t>
                </a:r>
                <a:endParaRPr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1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PLU 3004234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1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rPr>
                  <a:t>$1.590.000</a:t>
                </a:r>
                <a:endParaRPr dirty="0">
                  <a:solidFill>
                    <a:srgbClr val="C00000"/>
                  </a:solidFill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endParaRPr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7175025" y="3398392"/>
                <a:ext cx="474539" cy="5800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28" name="Imagen 2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142352">
                <a:off x="7291051" y="3474494"/>
                <a:ext cx="792485" cy="719327"/>
              </a:xfrm>
              <a:prstGeom prst="rect">
                <a:avLst/>
              </a:prstGeom>
            </p:spPr>
          </p:pic>
        </p:grpSp>
        <p:sp>
          <p:nvSpPr>
            <p:cNvPr id="35" name="Rectángulo 23"/>
            <p:cNvSpPr/>
            <p:nvPr/>
          </p:nvSpPr>
          <p:spPr>
            <a:xfrm>
              <a:off x="5897661" y="3291847"/>
              <a:ext cx="474539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3" name="32 Conector recto"/>
            <p:cNvCxnSpPr/>
            <p:nvPr/>
          </p:nvCxnSpPr>
          <p:spPr>
            <a:xfrm>
              <a:off x="6393842" y="3176273"/>
              <a:ext cx="0" cy="7230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3089275" y="-20538"/>
            <a:ext cx="2516187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sng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15 Referencias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2000"/>
              <a:buFont typeface="Calibri"/>
              <a:buNone/>
            </a:pPr>
            <a:r>
              <a:rPr lang="es-CO" sz="2000" b="1" i="0" u="none" dirty="0">
                <a:solidFill>
                  <a:srgbClr val="FFC20E"/>
                </a:solidFill>
                <a:latin typeface="Calibri"/>
                <a:ea typeface="Calibri"/>
                <a:cs typeface="Calibri"/>
                <a:sym typeface="Calibri"/>
              </a:rPr>
              <a:t>Smartphone Samsung</a:t>
            </a:r>
            <a:endParaRPr dirty="0"/>
          </a:p>
        </p:txBody>
      </p:sp>
      <p:grpSp>
        <p:nvGrpSpPr>
          <p:cNvPr id="4" name="3 Grupo"/>
          <p:cNvGrpSpPr/>
          <p:nvPr/>
        </p:nvGrpSpPr>
        <p:grpSpPr>
          <a:xfrm>
            <a:off x="2117274" y="2927185"/>
            <a:ext cx="1452562" cy="2352506"/>
            <a:chOff x="656604" y="915566"/>
            <a:chExt cx="1452562" cy="2352506"/>
          </a:xfrm>
        </p:grpSpPr>
        <p:sp>
          <p:nvSpPr>
            <p:cNvPr id="259" name="Shape 259"/>
            <p:cNvSpPr txBox="1"/>
            <p:nvPr/>
          </p:nvSpPr>
          <p:spPr>
            <a:xfrm>
              <a:off x="656604" y="2236197"/>
              <a:ext cx="1452562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Galaxy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A8 Black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 3004373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$1.790.000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568" y="915566"/>
              <a:ext cx="1398634" cy="1257301"/>
            </a:xfrm>
            <a:prstGeom prst="rect">
              <a:avLst/>
            </a:prstGeom>
          </p:spPr>
        </p:pic>
        <p:sp>
          <p:nvSpPr>
            <p:cNvPr id="18" name="Rectángulo 17"/>
            <p:cNvSpPr/>
            <p:nvPr/>
          </p:nvSpPr>
          <p:spPr>
            <a:xfrm>
              <a:off x="755576" y="1323501"/>
              <a:ext cx="576064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1007405" y="1316116"/>
              <a:ext cx="792485" cy="719327"/>
            </a:xfrm>
            <a:prstGeom prst="rect">
              <a:avLst/>
            </a:prstGeom>
          </p:spPr>
        </p:pic>
        <p:cxnSp>
          <p:nvCxnSpPr>
            <p:cNvPr id="5" name="Conector recto 4"/>
            <p:cNvCxnSpPr/>
            <p:nvPr/>
          </p:nvCxnSpPr>
          <p:spPr>
            <a:xfrm>
              <a:off x="755576" y="1275606"/>
              <a:ext cx="0" cy="6279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5 Grupo"/>
          <p:cNvGrpSpPr/>
          <p:nvPr/>
        </p:nvGrpSpPr>
        <p:grpSpPr>
          <a:xfrm>
            <a:off x="3860253" y="3076684"/>
            <a:ext cx="1533332" cy="1806717"/>
            <a:chOff x="2218202" y="942098"/>
            <a:chExt cx="1533332" cy="1806717"/>
          </a:xfrm>
        </p:grpSpPr>
        <p:pic>
          <p:nvPicPr>
            <p:cNvPr id="44" name="Imagen 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4621" y="942098"/>
              <a:ext cx="1143304" cy="1257301"/>
            </a:xfrm>
            <a:prstGeom prst="rect">
              <a:avLst/>
            </a:prstGeom>
          </p:spPr>
        </p:pic>
        <p:sp>
          <p:nvSpPr>
            <p:cNvPr id="253" name="Shape 253"/>
            <p:cNvSpPr txBox="1"/>
            <p:nvPr/>
          </p:nvSpPr>
          <p:spPr>
            <a:xfrm>
              <a:off x="2218202" y="2221641"/>
              <a:ext cx="1533332" cy="52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Galaxy S8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 3004210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$2.590.000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2555777" y="1325554"/>
              <a:ext cx="533498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2693031" y="1275814"/>
              <a:ext cx="792485" cy="719327"/>
            </a:xfrm>
            <a:prstGeom prst="rect">
              <a:avLst/>
            </a:prstGeom>
          </p:spPr>
        </p:pic>
        <p:cxnSp>
          <p:nvCxnSpPr>
            <p:cNvPr id="23" name="Conector recto 22"/>
            <p:cNvCxnSpPr/>
            <p:nvPr/>
          </p:nvCxnSpPr>
          <p:spPr>
            <a:xfrm>
              <a:off x="2555777" y="1275606"/>
              <a:ext cx="0" cy="809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6 Grupo"/>
          <p:cNvGrpSpPr/>
          <p:nvPr/>
        </p:nvGrpSpPr>
        <p:grpSpPr>
          <a:xfrm>
            <a:off x="5605462" y="3091847"/>
            <a:ext cx="1380455" cy="1810047"/>
            <a:chOff x="3652004" y="916395"/>
            <a:chExt cx="1380455" cy="1810047"/>
          </a:xfrm>
        </p:grpSpPr>
        <p:pic>
          <p:nvPicPr>
            <p:cNvPr id="45" name="Imagen 1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79912" y="916395"/>
              <a:ext cx="1191396" cy="1257301"/>
            </a:xfrm>
            <a:prstGeom prst="rect">
              <a:avLst/>
            </a:prstGeom>
          </p:spPr>
        </p:pic>
        <p:sp>
          <p:nvSpPr>
            <p:cNvPr id="249" name="Shape 249"/>
            <p:cNvSpPr txBox="1"/>
            <p:nvPr/>
          </p:nvSpPr>
          <p:spPr>
            <a:xfrm>
              <a:off x="3652004" y="2185320"/>
              <a:ext cx="1380455" cy="541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Galaxy S8 Plus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3004211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$2.890.000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920480" y="1228085"/>
              <a:ext cx="507504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019728" y="1333917"/>
              <a:ext cx="792485" cy="719327"/>
            </a:xfrm>
            <a:prstGeom prst="rect">
              <a:avLst/>
            </a:prstGeom>
          </p:spPr>
        </p:pic>
      </p:grpSp>
      <p:grpSp>
        <p:nvGrpSpPr>
          <p:cNvPr id="8" name="7 Grupo"/>
          <p:cNvGrpSpPr/>
          <p:nvPr/>
        </p:nvGrpSpPr>
        <p:grpSpPr>
          <a:xfrm>
            <a:off x="447292" y="798637"/>
            <a:ext cx="1507918" cy="2131268"/>
            <a:chOff x="5076056" y="872530"/>
            <a:chExt cx="1507918" cy="2131268"/>
          </a:xfrm>
        </p:grpSpPr>
        <p:pic>
          <p:nvPicPr>
            <p:cNvPr id="46" name="Imagen 1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14515" y="872530"/>
              <a:ext cx="1086461" cy="1257301"/>
            </a:xfrm>
            <a:prstGeom prst="rect">
              <a:avLst/>
            </a:prstGeom>
          </p:spPr>
        </p:pic>
        <p:sp>
          <p:nvSpPr>
            <p:cNvPr id="247" name="Shape 247"/>
            <p:cNvSpPr txBox="1"/>
            <p:nvPr/>
          </p:nvSpPr>
          <p:spPr>
            <a:xfrm>
              <a:off x="5076056" y="2238446"/>
              <a:ext cx="1507918" cy="7653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 J2 Pro Dual Black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 3004374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$420.000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5262794" y="1345433"/>
              <a:ext cx="529896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5371445" y="1361092"/>
              <a:ext cx="792485" cy="719327"/>
            </a:xfrm>
            <a:prstGeom prst="rect">
              <a:avLst/>
            </a:prstGeom>
          </p:spPr>
        </p:pic>
      </p:grpSp>
      <p:grpSp>
        <p:nvGrpSpPr>
          <p:cNvPr id="9" name="8 Grupo"/>
          <p:cNvGrpSpPr/>
          <p:nvPr/>
        </p:nvGrpSpPr>
        <p:grpSpPr>
          <a:xfrm>
            <a:off x="2140311" y="821094"/>
            <a:ext cx="1514128" cy="1889130"/>
            <a:chOff x="6970591" y="859685"/>
            <a:chExt cx="1514128" cy="1889130"/>
          </a:xfrm>
        </p:grpSpPr>
        <p:pic>
          <p:nvPicPr>
            <p:cNvPr id="47" name="Imagen 1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70591" y="859685"/>
              <a:ext cx="1406489" cy="1257301"/>
            </a:xfrm>
            <a:prstGeom prst="rect">
              <a:avLst/>
            </a:prstGeom>
          </p:spPr>
        </p:pic>
        <p:sp>
          <p:nvSpPr>
            <p:cNvPr id="14" name="Shape 247"/>
            <p:cNvSpPr txBox="1"/>
            <p:nvPr/>
          </p:nvSpPr>
          <p:spPr>
            <a:xfrm>
              <a:off x="6976801" y="2197776"/>
              <a:ext cx="1507918" cy="551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 J2 Pro Dual G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 3004375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$420.000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730760" y="1356614"/>
              <a:ext cx="496665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7250941" y="1286995"/>
              <a:ext cx="792485" cy="719327"/>
            </a:xfrm>
            <a:prstGeom prst="rect">
              <a:avLst/>
            </a:prstGeom>
          </p:spPr>
        </p:pic>
      </p:grpSp>
      <p:grpSp>
        <p:nvGrpSpPr>
          <p:cNvPr id="10" name="9 Grupo"/>
          <p:cNvGrpSpPr/>
          <p:nvPr/>
        </p:nvGrpSpPr>
        <p:grpSpPr>
          <a:xfrm>
            <a:off x="7197832" y="2953090"/>
            <a:ext cx="1364017" cy="2087562"/>
            <a:chOff x="1140883" y="3003798"/>
            <a:chExt cx="1077319" cy="2087562"/>
          </a:xfrm>
        </p:grpSpPr>
        <p:sp>
          <p:nvSpPr>
            <p:cNvPr id="257" name="Shape 257"/>
            <p:cNvSpPr txBox="1"/>
            <p:nvPr/>
          </p:nvSpPr>
          <p:spPr>
            <a:xfrm>
              <a:off x="1201251" y="4384923"/>
              <a:ext cx="879475" cy="706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</a:t>
              </a:r>
              <a:r>
                <a:rPr lang="es-CO" sz="100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Galaxy</a:t>
              </a: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S9 Dual </a:t>
              </a:r>
              <a:r>
                <a:rPr lang="es-CO" sz="100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</a:t>
              </a:r>
              <a:r>
                <a:rPr lang="es-CO" sz="1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Black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3004401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$2.990.000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0883" y="3003798"/>
              <a:ext cx="1077319" cy="1381125"/>
            </a:xfrm>
            <a:prstGeom prst="rect">
              <a:avLst/>
            </a:prstGeom>
          </p:spPr>
        </p:pic>
        <p:sp>
          <p:nvSpPr>
            <p:cNvPr id="31" name="Rectángulo 30"/>
            <p:cNvSpPr/>
            <p:nvPr/>
          </p:nvSpPr>
          <p:spPr>
            <a:xfrm>
              <a:off x="1268059" y="3431241"/>
              <a:ext cx="495629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1245484" y="3601713"/>
              <a:ext cx="792485" cy="719327"/>
            </a:xfrm>
            <a:prstGeom prst="rect">
              <a:avLst/>
            </a:prstGeom>
          </p:spPr>
        </p:pic>
      </p:grpSp>
      <p:sp>
        <p:nvSpPr>
          <p:cNvPr id="43" name="CuadroTexto 42"/>
          <p:cNvSpPr txBox="1"/>
          <p:nvPr/>
        </p:nvSpPr>
        <p:spPr>
          <a:xfrm>
            <a:off x="3450002" y="669374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002060"/>
                </a:solidFill>
              </a:rPr>
              <a:t>*Precios sujetos a cambios*</a:t>
            </a:r>
          </a:p>
        </p:txBody>
      </p:sp>
      <p:grpSp>
        <p:nvGrpSpPr>
          <p:cNvPr id="62" name="61 Grupo"/>
          <p:cNvGrpSpPr/>
          <p:nvPr/>
        </p:nvGrpSpPr>
        <p:grpSpPr>
          <a:xfrm>
            <a:off x="3982200" y="923421"/>
            <a:ext cx="1247776" cy="2145700"/>
            <a:chOff x="3900486" y="1045174"/>
            <a:chExt cx="1247776" cy="2145700"/>
          </a:xfrm>
        </p:grpSpPr>
        <p:pic>
          <p:nvPicPr>
            <p:cNvPr id="63" name="Imagen 1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0486" y="1045174"/>
              <a:ext cx="959546" cy="1304925"/>
            </a:xfrm>
            <a:prstGeom prst="rect">
              <a:avLst/>
            </a:prstGeom>
          </p:spPr>
        </p:pic>
        <p:sp>
          <p:nvSpPr>
            <p:cNvPr id="64" name="Shape 270"/>
            <p:cNvSpPr txBox="1"/>
            <p:nvPr/>
          </p:nvSpPr>
          <p:spPr>
            <a:xfrm>
              <a:off x="3900487" y="2312987"/>
              <a:ext cx="1247775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J5 Prime 32GB Dual Sim Lte Black</a:t>
              </a:r>
              <a:endParaRPr dirty="0"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3004376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$610.000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Rectángulo 15"/>
            <p:cNvSpPr/>
            <p:nvPr/>
          </p:nvSpPr>
          <p:spPr>
            <a:xfrm>
              <a:off x="4367262" y="1298810"/>
              <a:ext cx="49277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6" name="Imagen 16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023315" y="1272693"/>
              <a:ext cx="792485" cy="719327"/>
            </a:xfrm>
            <a:prstGeom prst="rect">
              <a:avLst/>
            </a:prstGeom>
          </p:spPr>
        </p:pic>
      </p:grpSp>
      <p:grpSp>
        <p:nvGrpSpPr>
          <p:cNvPr id="67" name="66 Grupo"/>
          <p:cNvGrpSpPr/>
          <p:nvPr/>
        </p:nvGrpSpPr>
        <p:grpSpPr>
          <a:xfrm>
            <a:off x="6913205" y="923538"/>
            <a:ext cx="1771650" cy="2224409"/>
            <a:chOff x="2139950" y="2931790"/>
            <a:chExt cx="1771650" cy="2224409"/>
          </a:xfrm>
        </p:grpSpPr>
        <p:pic>
          <p:nvPicPr>
            <p:cNvPr id="68" name="Imagen 2"/>
            <p:cNvPicPr>
              <a:picLocks noChangeAspect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39752" y="2931790"/>
              <a:ext cx="1468573" cy="1333500"/>
            </a:xfrm>
            <a:prstGeom prst="rect">
              <a:avLst/>
            </a:prstGeom>
          </p:spPr>
        </p:pic>
        <p:sp>
          <p:nvSpPr>
            <p:cNvPr id="69" name="Shape 278"/>
            <p:cNvSpPr txBox="1"/>
            <p:nvPr/>
          </p:nvSpPr>
          <p:spPr>
            <a:xfrm>
              <a:off x="2139950" y="4262437"/>
              <a:ext cx="1771650" cy="893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J7 Prime 32GB dual </a:t>
              </a:r>
              <a:r>
                <a:rPr lang="es-CO" sz="1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</a:t>
              </a:r>
              <a:endParaRPr lang="es-CO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3004379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$720.000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Rectángulo 19"/>
            <p:cNvSpPr/>
            <p:nvPr/>
          </p:nvSpPr>
          <p:spPr>
            <a:xfrm>
              <a:off x="2462498" y="3222764"/>
              <a:ext cx="49277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71" name="Imagen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2629532" y="3388804"/>
              <a:ext cx="792485" cy="719327"/>
            </a:xfrm>
            <a:prstGeom prst="rect">
              <a:avLst/>
            </a:prstGeom>
          </p:spPr>
        </p:pic>
      </p:grpSp>
      <p:grpSp>
        <p:nvGrpSpPr>
          <p:cNvPr id="72" name="71 Grupo"/>
          <p:cNvGrpSpPr/>
          <p:nvPr/>
        </p:nvGrpSpPr>
        <p:grpSpPr>
          <a:xfrm>
            <a:off x="380462" y="2993460"/>
            <a:ext cx="1697037" cy="2180813"/>
            <a:chOff x="5148064" y="2962687"/>
            <a:chExt cx="1697037" cy="2180813"/>
          </a:xfrm>
        </p:grpSpPr>
        <p:pic>
          <p:nvPicPr>
            <p:cNvPr id="73" name="Imagen 2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2314" y="2962687"/>
              <a:ext cx="1315817" cy="1333500"/>
            </a:xfrm>
            <a:prstGeom prst="rect">
              <a:avLst/>
            </a:prstGeom>
          </p:spPr>
        </p:pic>
        <p:sp>
          <p:nvSpPr>
            <p:cNvPr id="74" name="Shape 274"/>
            <p:cNvSpPr txBox="1"/>
            <p:nvPr/>
          </p:nvSpPr>
          <p:spPr>
            <a:xfrm>
              <a:off x="5148064" y="4249738"/>
              <a:ext cx="1697037" cy="893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J7 Prime 32GB Dual Sim Lte Black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3004378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$720.000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Rectángulo 21"/>
            <p:cNvSpPr/>
            <p:nvPr/>
          </p:nvSpPr>
          <p:spPr>
            <a:xfrm>
              <a:off x="5940152" y="3339392"/>
              <a:ext cx="49277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76" name="Imagen 22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5558419" y="3197359"/>
              <a:ext cx="792485" cy="719327"/>
            </a:xfrm>
            <a:prstGeom prst="rect">
              <a:avLst/>
            </a:prstGeom>
          </p:spPr>
        </p:pic>
      </p:grpSp>
      <p:grpSp>
        <p:nvGrpSpPr>
          <p:cNvPr id="77" name="76 Grupo"/>
          <p:cNvGrpSpPr/>
          <p:nvPr/>
        </p:nvGrpSpPr>
        <p:grpSpPr>
          <a:xfrm>
            <a:off x="5447116" y="985301"/>
            <a:ext cx="1313840" cy="2038310"/>
            <a:chOff x="6503109" y="1123295"/>
            <a:chExt cx="1313840" cy="2038310"/>
          </a:xfrm>
        </p:grpSpPr>
        <p:pic>
          <p:nvPicPr>
            <p:cNvPr id="78" name="Imagen 1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03109" y="1123295"/>
              <a:ext cx="1283477" cy="1304925"/>
            </a:xfrm>
            <a:prstGeom prst="rect">
              <a:avLst/>
            </a:prstGeom>
          </p:spPr>
        </p:pic>
        <p:sp>
          <p:nvSpPr>
            <p:cNvPr id="79" name="Shape 272"/>
            <p:cNvSpPr txBox="1"/>
            <p:nvPr/>
          </p:nvSpPr>
          <p:spPr>
            <a:xfrm>
              <a:off x="6588224" y="2283718"/>
              <a:ext cx="1228725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J5 Prime 32GB Dual Sim Lte Gold</a:t>
              </a:r>
              <a:endParaRPr dirty="0"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3004377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$610.000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Rectángulo 17"/>
            <p:cNvSpPr/>
            <p:nvPr/>
          </p:nvSpPr>
          <p:spPr>
            <a:xfrm>
              <a:off x="6588224" y="1436540"/>
              <a:ext cx="49277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81" name="Imagen 18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6806342" y="1416095"/>
              <a:ext cx="792485" cy="719327"/>
            </a:xfrm>
            <a:prstGeom prst="rect">
              <a:avLst/>
            </a:prstGeom>
          </p:spPr>
        </p:pic>
      </p:grpSp>
      <p:cxnSp>
        <p:nvCxnSpPr>
          <p:cNvPr id="54" name="53 Conector recto"/>
          <p:cNvCxnSpPr/>
          <p:nvPr/>
        </p:nvCxnSpPr>
        <p:spPr>
          <a:xfrm>
            <a:off x="685751" y="1101528"/>
            <a:ext cx="0" cy="74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>
            <a:off x="4935835" y="1130476"/>
            <a:ext cx="0" cy="74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/>
          <p:nvPr/>
        </p:nvCxnSpPr>
        <p:spPr>
          <a:xfrm>
            <a:off x="5580112" y="1203598"/>
            <a:ext cx="0" cy="8414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683568" y="2629144"/>
            <a:ext cx="16637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3089275" y="-58712"/>
            <a:ext cx="2516187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sng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15 Referencias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2000"/>
              <a:buFont typeface="Calibri"/>
              <a:buNone/>
            </a:pPr>
            <a:r>
              <a:rPr lang="es-CO" sz="2000" b="1" i="0" u="none" dirty="0">
                <a:solidFill>
                  <a:srgbClr val="FFC20E"/>
                </a:solidFill>
                <a:latin typeface="Calibri"/>
                <a:ea typeface="Calibri"/>
                <a:cs typeface="Calibri"/>
                <a:sym typeface="Calibri"/>
              </a:rPr>
              <a:t>Smartphone Samsung</a:t>
            </a:r>
            <a:endParaRPr dirty="0"/>
          </a:p>
        </p:txBody>
      </p:sp>
      <p:grpSp>
        <p:nvGrpSpPr>
          <p:cNvPr id="4" name="3 Grupo"/>
          <p:cNvGrpSpPr/>
          <p:nvPr/>
        </p:nvGrpSpPr>
        <p:grpSpPr>
          <a:xfrm>
            <a:off x="3781897" y="1266735"/>
            <a:ext cx="1262674" cy="2283692"/>
            <a:chOff x="971601" y="1059582"/>
            <a:chExt cx="1262674" cy="228369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1601" y="1059582"/>
              <a:ext cx="1168350" cy="1304925"/>
            </a:xfrm>
            <a:prstGeom prst="rect">
              <a:avLst/>
            </a:prstGeom>
          </p:spPr>
        </p:pic>
        <p:sp>
          <p:nvSpPr>
            <p:cNvPr id="10" name="Shape 270"/>
            <p:cNvSpPr txBox="1"/>
            <p:nvPr/>
          </p:nvSpPr>
          <p:spPr>
            <a:xfrm>
              <a:off x="986500" y="2465387"/>
              <a:ext cx="1247775" cy="877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Galaxy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Note  8 Black Dual Sim Lte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3004260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$3.310.000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986500" y="1421997"/>
              <a:ext cx="536026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1233752" y="1340445"/>
              <a:ext cx="792485" cy="719327"/>
            </a:xfrm>
            <a:prstGeom prst="rect">
              <a:avLst/>
            </a:prstGeom>
          </p:spPr>
        </p:pic>
      </p:grpSp>
      <p:sp>
        <p:nvSpPr>
          <p:cNvPr id="15" name="Rectángulo 14"/>
          <p:cNvSpPr/>
          <p:nvPr/>
        </p:nvSpPr>
        <p:spPr>
          <a:xfrm>
            <a:off x="1243501" y="1722495"/>
            <a:ext cx="63621" cy="580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/>
          <p:cNvSpPr txBox="1"/>
          <p:nvPr/>
        </p:nvSpPr>
        <p:spPr>
          <a:xfrm>
            <a:off x="3450002" y="669374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002060"/>
                </a:solidFill>
              </a:rPr>
              <a:t>*Precios sujetos a cambios*</a:t>
            </a:r>
          </a:p>
        </p:txBody>
      </p:sp>
      <p:grpSp>
        <p:nvGrpSpPr>
          <p:cNvPr id="37" name="36 Grupo"/>
          <p:cNvGrpSpPr/>
          <p:nvPr/>
        </p:nvGrpSpPr>
        <p:grpSpPr>
          <a:xfrm>
            <a:off x="5483204" y="2767142"/>
            <a:ext cx="1088570" cy="2022384"/>
            <a:chOff x="2578678" y="3054504"/>
            <a:chExt cx="1088570" cy="2022384"/>
          </a:xfrm>
        </p:grpSpPr>
        <p:pic>
          <p:nvPicPr>
            <p:cNvPr id="38" name="Imagen 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06006" y="3054504"/>
              <a:ext cx="859979" cy="1381125"/>
            </a:xfrm>
            <a:prstGeom prst="rect">
              <a:avLst/>
            </a:prstGeom>
          </p:spPr>
        </p:pic>
        <p:sp>
          <p:nvSpPr>
            <p:cNvPr id="39" name="Shape 261"/>
            <p:cNvSpPr txBox="1"/>
            <p:nvPr/>
          </p:nvSpPr>
          <p:spPr>
            <a:xfrm>
              <a:off x="2578678" y="4370451"/>
              <a:ext cx="1088570" cy="706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S9+ Dual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Black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3004402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$3.490.000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Rectángulo 33"/>
            <p:cNvSpPr/>
            <p:nvPr/>
          </p:nvSpPr>
          <p:spPr>
            <a:xfrm>
              <a:off x="3203849" y="3407630"/>
              <a:ext cx="232880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1" name="Imagen 34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2683491" y="3601712"/>
              <a:ext cx="792485" cy="719327"/>
            </a:xfrm>
            <a:prstGeom prst="rect">
              <a:avLst/>
            </a:prstGeom>
          </p:spPr>
        </p:pic>
      </p:grpSp>
      <p:grpSp>
        <p:nvGrpSpPr>
          <p:cNvPr id="42" name="41 Grupo"/>
          <p:cNvGrpSpPr/>
          <p:nvPr/>
        </p:nvGrpSpPr>
        <p:grpSpPr>
          <a:xfrm>
            <a:off x="6571774" y="1256339"/>
            <a:ext cx="1381977" cy="2128121"/>
            <a:chOff x="3920480" y="3003798"/>
            <a:chExt cx="1381977" cy="2128121"/>
          </a:xfrm>
        </p:grpSpPr>
        <p:pic>
          <p:nvPicPr>
            <p:cNvPr id="43" name="Imagen 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0480" y="3003798"/>
              <a:ext cx="1381977" cy="1381125"/>
            </a:xfrm>
            <a:prstGeom prst="rect">
              <a:avLst/>
            </a:prstGeom>
          </p:spPr>
        </p:pic>
        <p:sp>
          <p:nvSpPr>
            <p:cNvPr id="44" name="Shape 263"/>
            <p:cNvSpPr txBox="1"/>
            <p:nvPr/>
          </p:nvSpPr>
          <p:spPr>
            <a:xfrm>
              <a:off x="4062604" y="4425482"/>
              <a:ext cx="1097727" cy="706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Galaxy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S9+ Dual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Silver</a:t>
              </a:r>
              <a:endParaRPr lang="es-CO" sz="10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3004407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$3.490.000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Rectángulo 35"/>
            <p:cNvSpPr/>
            <p:nvPr/>
          </p:nvSpPr>
          <p:spPr>
            <a:xfrm>
              <a:off x="4027901" y="3431241"/>
              <a:ext cx="497566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46" name="Imagen 36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4183100" y="3560327"/>
              <a:ext cx="792485" cy="719327"/>
            </a:xfrm>
            <a:prstGeom prst="rect">
              <a:avLst/>
            </a:prstGeom>
          </p:spPr>
        </p:pic>
      </p:grpSp>
      <p:grpSp>
        <p:nvGrpSpPr>
          <p:cNvPr id="47" name="46 Grupo"/>
          <p:cNvGrpSpPr/>
          <p:nvPr/>
        </p:nvGrpSpPr>
        <p:grpSpPr>
          <a:xfrm>
            <a:off x="2211893" y="2685930"/>
            <a:ext cx="1196948" cy="2087561"/>
            <a:chOff x="5543776" y="3003798"/>
            <a:chExt cx="1196948" cy="2087561"/>
          </a:xfrm>
        </p:grpSpPr>
        <p:grpSp>
          <p:nvGrpSpPr>
            <p:cNvPr id="48" name="47 Grupo"/>
            <p:cNvGrpSpPr/>
            <p:nvPr/>
          </p:nvGrpSpPr>
          <p:grpSpPr>
            <a:xfrm>
              <a:off x="5543776" y="3003798"/>
              <a:ext cx="1196948" cy="2087561"/>
              <a:chOff x="5543776" y="3003798"/>
              <a:chExt cx="1196948" cy="2087561"/>
            </a:xfrm>
          </p:grpSpPr>
          <p:pic>
            <p:nvPicPr>
              <p:cNvPr id="50" name="Imagen 2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0922" y="3003798"/>
                <a:ext cx="923512" cy="1381125"/>
              </a:xfrm>
              <a:prstGeom prst="rect">
                <a:avLst/>
              </a:prstGeom>
            </p:spPr>
          </p:pic>
          <p:sp>
            <p:nvSpPr>
              <p:cNvPr id="51" name="Shape 261">
                <a:extLst>
                  <a:ext uri="{FF2B5EF4-FFF2-40B4-BE49-F238E27FC236}">
                    <a16:creationId xmlns:a16="http://schemas.microsoft.com/office/drawing/2014/main" xmlns="" id="{93F2EF4A-A09E-4FF2-B2C4-37DF70145355}"/>
                  </a:ext>
                </a:extLst>
              </p:cNvPr>
              <p:cNvSpPr txBox="1"/>
              <p:nvPr/>
            </p:nvSpPr>
            <p:spPr>
              <a:xfrm>
                <a:off x="5543776" y="4384922"/>
                <a:ext cx="1196948" cy="706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Calibri"/>
                  <a:buNone/>
                </a:pP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Samsung </a:t>
                </a:r>
                <a:r>
                  <a:rPr lang="es-CO" sz="1000" b="0" i="0" u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Galaxy</a:t>
                </a: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S9+ Dual </a:t>
                </a:r>
                <a:r>
                  <a:rPr lang="es-CO" sz="1000" b="0" i="0" u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Sim</a:t>
                </a: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s-CO" sz="1000" b="0" i="0" u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Purple</a:t>
                </a:r>
                <a:r>
                  <a:rPr lang="es-CO" sz="1000" b="0" i="0" u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dirty="0"/>
              </a:p>
              <a:p>
                <a:pPr lvl="0" algn="ctr">
                  <a:buClr>
                    <a:schemeClr val="dk1"/>
                  </a:buClr>
                  <a:buSzPts val="1000"/>
                </a:pPr>
                <a:r>
                  <a:rPr lang="es-CO" sz="10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PLU 3004406</a:t>
                </a:r>
              </a:p>
              <a:p>
                <a:pPr lvl="0" algn="ctr">
                  <a:buClr>
                    <a:schemeClr val="dk1"/>
                  </a:buClr>
                  <a:buSzPts val="1000"/>
                </a:pPr>
                <a:r>
                  <a:rPr lang="es-CO" sz="1000" b="1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rPr>
                  <a:t>$3.490.000</a:t>
                </a:r>
                <a:endParaRPr dirty="0">
                  <a:solidFill>
                    <a:srgbClr val="C00000"/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Rectángulo 37"/>
              <p:cNvSpPr/>
              <p:nvPr/>
            </p:nvSpPr>
            <p:spPr>
              <a:xfrm rot="21434886">
                <a:off x="6304486" y="3139938"/>
                <a:ext cx="192980" cy="9594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pic>
            <p:nvPicPr>
              <p:cNvPr id="53" name="Imagen 39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1142352">
                <a:off x="5805155" y="3242593"/>
                <a:ext cx="792485" cy="719327"/>
              </a:xfrm>
              <a:prstGeom prst="rect">
                <a:avLst/>
              </a:prstGeom>
            </p:spPr>
          </p:pic>
        </p:grpSp>
        <p:sp>
          <p:nvSpPr>
            <p:cNvPr id="49" name="Rectángulo 38"/>
            <p:cNvSpPr/>
            <p:nvPr/>
          </p:nvSpPr>
          <p:spPr>
            <a:xfrm rot="21434886">
              <a:off x="6269428" y="3688331"/>
              <a:ext cx="52892" cy="309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4" name="53 Grupo"/>
          <p:cNvGrpSpPr/>
          <p:nvPr/>
        </p:nvGrpSpPr>
        <p:grpSpPr>
          <a:xfrm>
            <a:off x="1115616" y="1259202"/>
            <a:ext cx="1089801" cy="2153152"/>
            <a:chOff x="7137624" y="3003798"/>
            <a:chExt cx="1089801" cy="2153152"/>
          </a:xfrm>
        </p:grpSpPr>
        <p:sp>
          <p:nvSpPr>
            <p:cNvPr id="55" name="Shape 263"/>
            <p:cNvSpPr txBox="1"/>
            <p:nvPr/>
          </p:nvSpPr>
          <p:spPr>
            <a:xfrm>
              <a:off x="7137624" y="4450513"/>
              <a:ext cx="1089801" cy="706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Samsung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Galaxy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S9 Dual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</a:t>
              </a:r>
              <a:r>
                <a:rPr lang="es-CO" sz="1000" b="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-CO" sz="1000" b="0" i="0" u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Silver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PLU 3004405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rPr lang="es-CO" sz="1000" b="1" dirty="0">
                  <a:solidFill>
                    <a:srgbClr val="C00000"/>
                  </a:solidFill>
                  <a:latin typeface="Calibri"/>
                  <a:cs typeface="Calibri"/>
                  <a:sym typeface="Calibri"/>
                </a:rPr>
                <a:t>$2.990.000</a:t>
              </a:r>
              <a:endParaRPr dirty="0">
                <a:solidFill>
                  <a:srgbClr val="C0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" name="Picture 2" descr="Resultado de imagen para S9 Dual Silver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0014" y="3003798"/>
              <a:ext cx="827645" cy="112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Imagen 1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95571" y="3044870"/>
              <a:ext cx="478279" cy="1038997"/>
            </a:xfrm>
            <a:prstGeom prst="rect">
              <a:avLst/>
            </a:prstGeom>
          </p:spPr>
        </p:pic>
        <p:sp>
          <p:nvSpPr>
            <p:cNvPr id="58" name="Rectángulo 40"/>
            <p:cNvSpPr/>
            <p:nvPr/>
          </p:nvSpPr>
          <p:spPr>
            <a:xfrm>
              <a:off x="7260014" y="3310545"/>
              <a:ext cx="490028" cy="58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59" name="Imagen 41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42352">
              <a:off x="7397182" y="3356201"/>
              <a:ext cx="792485" cy="719327"/>
            </a:xfrm>
            <a:prstGeom prst="rect">
              <a:avLst/>
            </a:prstGeom>
          </p:spPr>
        </p:pic>
      </p:grpSp>
      <p:cxnSp>
        <p:nvCxnSpPr>
          <p:cNvPr id="60" name="59 Conector recto"/>
          <p:cNvCxnSpPr/>
          <p:nvPr/>
        </p:nvCxnSpPr>
        <p:spPr>
          <a:xfrm>
            <a:off x="1255417" y="1484307"/>
            <a:ext cx="0" cy="74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3867597" y="1507322"/>
            <a:ext cx="0" cy="74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/>
          <p:nvPr/>
        </p:nvCxnSpPr>
        <p:spPr>
          <a:xfrm>
            <a:off x="6341255" y="3046591"/>
            <a:ext cx="0" cy="748161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258887" y="920775"/>
            <a:ext cx="725487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0" i="0" u="none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El asesor debe indicar al usuario que podrá redimir en </a:t>
            </a:r>
            <a:r>
              <a:rPr lang="es-CO" sz="1200" b="1" i="0" u="none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SERVICIO </a:t>
            </a:r>
            <a:r>
              <a:rPr lang="es-CO" sz="1200" b="0" i="0" u="none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el jueves de la siguiente semana al día en que </a:t>
            </a:r>
            <a:r>
              <a:rPr lang="es-CO" sz="120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ingresó</a:t>
            </a:r>
            <a:r>
              <a:rPr lang="es-CO" sz="1200" b="0" i="0" u="none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la solicitud.</a:t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1717489" y="1672924"/>
            <a:ext cx="6308725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El asesor debe completar la planilla con los </a:t>
            </a: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s-CO" sz="12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de la línea como se </a:t>
            </a:r>
            <a:r>
              <a:rPr lang="es-CO" sz="1200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mostrará</a:t>
            </a:r>
            <a:r>
              <a:rPr lang="es-CO" sz="1200" b="0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 a continuación:  </a:t>
            </a:r>
            <a:endParaRPr dirty="0"/>
          </a:p>
        </p:txBody>
      </p:sp>
      <p:sp>
        <p:nvSpPr>
          <p:cNvPr id="287" name="Shape 287"/>
          <p:cNvSpPr txBox="1"/>
          <p:nvPr/>
        </p:nvSpPr>
        <p:spPr>
          <a:xfrm>
            <a:off x="2649415" y="3147615"/>
            <a:ext cx="5400675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1200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 o Coordinador </a:t>
            </a:r>
            <a:r>
              <a:rPr lang="es-CO" sz="12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consolida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 todos los casos </a:t>
            </a:r>
            <a:endParaRPr dirty="0"/>
          </a:p>
        </p:txBody>
      </p:sp>
      <p:sp>
        <p:nvSpPr>
          <p:cNvPr id="288" name="Shape 288"/>
          <p:cNvSpPr/>
          <p:nvPr/>
        </p:nvSpPr>
        <p:spPr>
          <a:xfrm>
            <a:off x="395287" y="771550"/>
            <a:ext cx="628650" cy="630237"/>
          </a:xfrm>
          <a:prstGeom prst="ellipse">
            <a:avLst/>
          </a:prstGeom>
          <a:solidFill>
            <a:srgbClr val="FFC000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1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036451" y="1526874"/>
            <a:ext cx="628650" cy="630237"/>
          </a:xfrm>
          <a:prstGeom prst="ellipse">
            <a:avLst/>
          </a:prstGeom>
          <a:solidFill>
            <a:srgbClr val="FFC000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1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2020765" y="2971402"/>
            <a:ext cx="628650" cy="630237"/>
          </a:xfrm>
          <a:prstGeom prst="ellipse">
            <a:avLst/>
          </a:prstGeom>
          <a:solidFill>
            <a:srgbClr val="002060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1" i="0" u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291" name="Shape 291"/>
          <p:cNvSpPr txBox="1"/>
          <p:nvPr/>
        </p:nvSpPr>
        <p:spPr>
          <a:xfrm>
            <a:off x="3290887" y="2514600"/>
            <a:ext cx="6210300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2628" y="2153840"/>
            <a:ext cx="5797550" cy="8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2676847" y="3971892"/>
            <a:ext cx="628650" cy="630237"/>
          </a:xfrm>
          <a:prstGeom prst="ellipse">
            <a:avLst/>
          </a:prstGeom>
          <a:solidFill>
            <a:srgbClr val="C00000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s-CO" sz="1800" b="1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3419872" y="3939902"/>
            <a:ext cx="55149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1200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 o Coordinador </a:t>
            </a:r>
            <a:r>
              <a:rPr lang="es-CO" sz="12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deberá enviar 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un correo a</a:t>
            </a:r>
            <a:endParaRPr dirty="0"/>
          </a:p>
          <a:p>
            <a:pPr marL="88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1200"/>
              <a:buFont typeface="Calibri"/>
              <a:buNone/>
            </a:pPr>
            <a:r>
              <a:rPr lang="es-CO" sz="1200" b="0" i="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nicolas.cepeda@tigoune.com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O" sz="1200" b="0" i="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jeimmy.valencia@tigoune.com</a:t>
            </a:r>
            <a:endParaRPr dirty="0"/>
          </a:p>
          <a:p>
            <a:pPr marL="889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Con el </a:t>
            </a:r>
            <a:r>
              <a:rPr lang="es-CO" sz="12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ASUNTO: </a:t>
            </a:r>
            <a:r>
              <a:rPr lang="es-CO" sz="1200" b="0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Bonos-S, junto con el cuadro en el que lleno los </a:t>
            </a:r>
            <a:r>
              <a:rPr lang="es-CO" sz="1200" b="1" i="0" u="none" dirty="0">
                <a:solidFill>
                  <a:srgbClr val="002D54"/>
                </a:solidFill>
                <a:latin typeface="Calibri"/>
                <a:ea typeface="Calibri"/>
                <a:cs typeface="Calibri"/>
                <a:sym typeface="Calibri"/>
              </a:rPr>
              <a:t>DATOS.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67" y="3701088"/>
            <a:ext cx="1796698" cy="1078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Shape 284"/>
          <p:cNvSpPr txBox="1"/>
          <p:nvPr/>
        </p:nvSpPr>
        <p:spPr>
          <a:xfrm>
            <a:off x="557212" y="-60325"/>
            <a:ext cx="72358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 u="none" dirty="0">
              <a:solidFill>
                <a:srgbClr val="CD10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1800"/>
              <a:buFont typeface="Calibri"/>
              <a:buNone/>
            </a:pPr>
            <a:r>
              <a:rPr lang="es-CO" sz="1800" b="1" i="0" u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MANEJO DE CLIENTES QUE </a:t>
            </a:r>
            <a:r>
              <a:rPr lang="es-CO" sz="18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DESEAN REDIMIR </a:t>
            </a:r>
            <a:endParaRPr dirty="0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1800"/>
              <a:buFont typeface="Calibri"/>
              <a:buNone/>
            </a:pPr>
            <a:r>
              <a:rPr lang="es-CO" sz="18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1800" b="1" i="0" u="none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BONO EN </a:t>
            </a:r>
            <a:r>
              <a:rPr lang="es-CO" sz="1800" b="1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 NUEVO PLAN POSPAGO O PREPAGADA</a:t>
            </a:r>
            <a:r>
              <a:rPr lang="es-CO" sz="1800" b="1" i="0" u="none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278" t="42381" r="40377" b="30318"/>
          <a:stretch/>
        </p:blipFill>
        <p:spPr>
          <a:xfrm>
            <a:off x="6632165" y="2627661"/>
            <a:ext cx="1592036" cy="14042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27" t="17302" r="59820" b="56825"/>
          <a:stretch/>
        </p:blipFill>
        <p:spPr>
          <a:xfrm>
            <a:off x="943533" y="2555653"/>
            <a:ext cx="1518557" cy="133078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344133" y="3131717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LO PEDISTE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55501" y="3059709"/>
            <a:ext cx="208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LO QUERÍAS</a:t>
            </a:r>
          </a:p>
        </p:txBody>
      </p:sp>
      <p:sp>
        <p:nvSpPr>
          <p:cNvPr id="55" name="Rectángulo 1">
            <a:extLst>
              <a:ext uri="{FF2B5EF4-FFF2-40B4-BE49-F238E27FC236}">
                <a16:creationId xmlns:a16="http://schemas.microsoft.com/office/drawing/2014/main" xmlns="" id="{B997BA22-CBE7-4D68-9B6E-DE353F28A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520" y="699542"/>
            <a:ext cx="6912768" cy="156966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s-CO" altLang="es-CO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ESTE </a:t>
            </a:r>
            <a:r>
              <a:rPr lang="es-CO" altLang="es-CO" sz="4800" b="1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r>
              <a:rPr lang="es-CO" altLang="es-CO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NADIE NOS VA A DETENER …</a:t>
            </a:r>
            <a:endParaRPr lang="es-CO" altLang="es-CO" sz="4800" b="1" dirty="0">
              <a:solidFill>
                <a:srgbClr val="002A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107" y="2542093"/>
            <a:ext cx="1833279" cy="24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89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1691680" y="1178480"/>
            <a:ext cx="54721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FECHAS DE ENVÍO</a:t>
            </a:r>
            <a:endParaRPr dirty="0"/>
          </a:p>
        </p:txBody>
      </p:sp>
      <p:graphicFrame>
        <p:nvGraphicFramePr>
          <p:cNvPr id="6" name="Shape 299">
            <a:extLst>
              <a:ext uri="{FF2B5EF4-FFF2-40B4-BE49-F238E27FC236}">
                <a16:creationId xmlns:a16="http://schemas.microsoft.com/office/drawing/2014/main" xmlns="" id="{99BA0622-6685-4533-96C0-0D36D556B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705445"/>
              </p:ext>
            </p:extLst>
          </p:nvPr>
        </p:nvGraphicFramePr>
        <p:xfrm>
          <a:off x="755576" y="2499742"/>
          <a:ext cx="7920880" cy="1558251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2733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33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533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47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200" b="1" i="0" u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Ingresos de solicitudes de clientes que quieren redimir el BONO en servicio (ATP o Prepagada)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200" b="1" i="0" u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Envío  Mail.  Administrador o coordinador de la tienda 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200" b="1" i="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 en la que el cliente recibe nuevo BONO para servicios</a:t>
                      </a:r>
                      <a:endParaRPr sz="1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0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Desde el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19  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hasta el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 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abril 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Máximo el </a:t>
                      </a:r>
                      <a:r>
                        <a:rPr lang="es-CO" sz="1100" b="1" i="0" u="none" dirty="0" smtClean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DOMINGO</a:t>
                      </a:r>
                      <a:r>
                        <a:rPr lang="es-CO" sz="1100" b="1" i="0" u="none" baseline="0" dirty="0" smtClean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100" b="1" i="0" u="none" dirty="0" smtClean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r>
                        <a:rPr lang="es-CO" sz="1100" b="0" i="0" u="none" dirty="0" smtClean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abril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DEL DÍA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abril 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0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Desde el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hasta el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r>
                        <a:rPr lang="es-CO" sz="1100" b="1" i="0" u="none" baseline="0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abril 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Máximo el </a:t>
                      </a:r>
                      <a:r>
                        <a:rPr lang="es-CO" sz="1100" b="1" i="0" u="none" dirty="0" smtClean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DOMINGO 29</a:t>
                      </a:r>
                      <a:r>
                        <a:rPr lang="es-CO" sz="1100" b="0" i="0" u="none" dirty="0" smtClean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 abril </a:t>
                      </a: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DEL DÍA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93939"/>
                        </a:buClr>
                        <a:buSzPts val="12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r>
                        <a:rPr lang="es-CO" sz="1100" b="0" i="0" u="none" dirty="0">
                          <a:solidFill>
                            <a:srgbClr val="39393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mayo</a:t>
                      </a:r>
                      <a:endParaRPr sz="12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D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20067"/>
            <a:ext cx="1152128" cy="10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20067"/>
            <a:ext cx="1152128" cy="102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8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75606"/>
            <a:ext cx="7344816" cy="645536"/>
          </a:xfrm>
        </p:spPr>
        <p:txBody>
          <a:bodyPr/>
          <a:lstStyle/>
          <a:p>
            <a:pPr algn="ctr"/>
            <a:r>
              <a:rPr lang="es-CO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RECUERDA</a:t>
            </a:r>
            <a:r>
              <a:rPr lang="es-CO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CADA </a:t>
            </a:r>
            <a:r>
              <a:rPr lang="es-CO" sz="5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SEMANA</a:t>
            </a:r>
            <a:r>
              <a:rPr lang="es-CO" sz="5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TENEMOS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8196" y="2355726"/>
            <a:ext cx="1653806" cy="218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057954" y="4766474"/>
            <a:ext cx="4894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dirty="0">
                <a:solidFill>
                  <a:srgbClr val="002060"/>
                </a:solidFill>
              </a:rPr>
              <a:t>Acumulable con promo </a:t>
            </a:r>
            <a:r>
              <a:rPr lang="es-CO" sz="1050" b="1" dirty="0">
                <a:solidFill>
                  <a:srgbClr val="C00000"/>
                </a:solidFill>
              </a:rPr>
              <a:t>BONOS </a:t>
            </a:r>
            <a:r>
              <a:rPr lang="es-CO" sz="1050" dirty="0">
                <a:solidFill>
                  <a:srgbClr val="002060"/>
                </a:solidFill>
              </a:rPr>
              <a:t>de </a:t>
            </a:r>
            <a:r>
              <a:rPr lang="es-CO" sz="1050" b="1" dirty="0" smtClean="0">
                <a:solidFill>
                  <a:srgbClr val="C00000"/>
                </a:solidFill>
              </a:rPr>
              <a:t>MADRES </a:t>
            </a:r>
            <a:r>
              <a:rPr lang="es-CO" sz="1050" dirty="0" smtClean="0">
                <a:solidFill>
                  <a:srgbClr val="002060"/>
                </a:solidFill>
              </a:rPr>
              <a:t>solo para el canal de </a:t>
            </a:r>
            <a:r>
              <a:rPr lang="es-CO" sz="1050" b="1" dirty="0" smtClean="0">
                <a:solidFill>
                  <a:srgbClr val="C00000"/>
                </a:solidFill>
              </a:rPr>
              <a:t>TIENDAS</a:t>
            </a:r>
            <a:endParaRPr lang="es-CO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5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1"/>
          <p:cNvSpPr txBox="1"/>
          <p:nvPr/>
        </p:nvSpPr>
        <p:spPr>
          <a:xfrm>
            <a:off x="323528" y="600187"/>
            <a:ext cx="4824536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BONOS APLICA PARA …</a:t>
            </a:r>
            <a:endParaRPr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Shape 306">
            <a:extLst>
              <a:ext uri="{FF2B5EF4-FFF2-40B4-BE49-F238E27FC236}">
                <a16:creationId xmlns:a16="http://schemas.microsoft.com/office/drawing/2014/main" xmlns="" id="{D259DB5A-FC4A-4BA3-AB9D-657E4E840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622224"/>
              </p:ext>
            </p:extLst>
          </p:nvPr>
        </p:nvGraphicFramePr>
        <p:xfrm>
          <a:off x="1376872" y="1347614"/>
          <a:ext cx="1655750" cy="2519325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65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CANAL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Tiendas 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Televentas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Fuerza de Venta Directa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Retail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Dealers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Shape 307">
            <a:extLst>
              <a:ext uri="{FF2B5EF4-FFF2-40B4-BE49-F238E27FC236}">
                <a16:creationId xmlns:a16="http://schemas.microsoft.com/office/drawing/2014/main" xmlns="" id="{BC2018FD-BCAD-451C-A7EF-1A0F8F787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281050"/>
              </p:ext>
            </p:extLst>
          </p:nvPr>
        </p:nvGraphicFramePr>
        <p:xfrm>
          <a:off x="3203848" y="1347614"/>
          <a:ext cx="4778375" cy="2519828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497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Portación directa</a:t>
                      </a:r>
                      <a:r>
                        <a:rPr lang="es-CO" sz="1400" b="1" i="0" u="none" baseline="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 pospago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Migración</a:t>
                      </a:r>
                      <a:r>
                        <a:rPr lang="es-CO" sz="1400" b="1" i="0" u="none" baseline="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prepago a pospago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 Cargo Básico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Línea nueva (Desde $61.900)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>
                        <a:solidFill>
                          <a:srgbClr val="002D5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0" i="0" u="none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802949">
            <a:off x="485540" y="2873516"/>
            <a:ext cx="1614382" cy="1794965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48042">
            <a:off x="7456416" y="480495"/>
            <a:ext cx="1814383" cy="1337137"/>
          </a:xfrm>
          <a:prstGeom prst="rect">
            <a:avLst/>
          </a:prstGeom>
        </p:spPr>
      </p:pic>
      <p:sp>
        <p:nvSpPr>
          <p:cNvPr id="13" name="Shape 124"/>
          <p:cNvSpPr txBox="1"/>
          <p:nvPr/>
        </p:nvSpPr>
        <p:spPr>
          <a:xfrm>
            <a:off x="1475656" y="4155926"/>
            <a:ext cx="6696075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C00000"/>
              </a:buClr>
              <a:buSzPts val="1400"/>
            </a:pPr>
            <a:r>
              <a:rPr lang="es-CO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(Vigencia técnica </a:t>
            </a:r>
            <a:r>
              <a:rPr lang="es-CO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 mayo)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ctrTitle"/>
          </p:nvPr>
        </p:nvSpPr>
        <p:spPr>
          <a:xfrm>
            <a:off x="611560" y="1059582"/>
            <a:ext cx="7800975" cy="196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8000"/>
              <a:buFont typeface="Calibri"/>
              <a:buNone/>
            </a:pPr>
            <a:r>
              <a:rPr lang="es-CO" sz="72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50% </a:t>
            </a:r>
            <a:br>
              <a:rPr lang="es-CO" sz="72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s-CO" b="1" i="0" u="none" strike="noStrike" cap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DE DESCUENTO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3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364424" y="2010200"/>
            <a:ext cx="1912824" cy="2654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3826463" y="1625478"/>
            <a:ext cx="1" cy="21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851920" y="1625478"/>
            <a:ext cx="0" cy="16435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SEÃORA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0571" y="1203664"/>
            <a:ext cx="752978" cy="10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hape 341"/>
          <p:cNvSpPr txBox="1"/>
          <p:nvPr/>
        </p:nvSpPr>
        <p:spPr>
          <a:xfrm>
            <a:off x="2266642" y="2272078"/>
            <a:ext cx="984250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800"/>
              <a:buFont typeface="Candara"/>
              <a:buNone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 paga en la tienda  su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PRIMER cargo básico</a:t>
            </a:r>
            <a:endParaRPr sz="1800" dirty="0"/>
          </a:p>
        </p:txBody>
      </p:sp>
      <p:sp>
        <p:nvSpPr>
          <p:cNvPr id="41" name="Shape 341"/>
          <p:cNvSpPr txBox="1"/>
          <p:nvPr/>
        </p:nvSpPr>
        <p:spPr>
          <a:xfrm>
            <a:off x="3718435" y="2272078"/>
            <a:ext cx="1406691" cy="6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2D54"/>
              </a:buClr>
              <a:buSzPts val="800"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recibe  en su casa la  factura para pagar su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 segundo cargo básico </a:t>
            </a:r>
            <a:endParaRPr sz="1800" b="1" dirty="0"/>
          </a:p>
        </p:txBody>
      </p:sp>
      <p:sp>
        <p:nvSpPr>
          <p:cNvPr id="53" name="Shape 357"/>
          <p:cNvSpPr txBox="1"/>
          <p:nvPr/>
        </p:nvSpPr>
        <p:spPr>
          <a:xfrm>
            <a:off x="7200495" y="4189309"/>
            <a:ext cx="149769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andara"/>
              <a:buNone/>
            </a:pPr>
            <a:r>
              <a:rPr lang="es-CO" sz="1600" b="1" dirty="0">
                <a:solidFill>
                  <a:srgbClr val="00B0F0"/>
                </a:solidFill>
                <a:latin typeface="Candara"/>
                <a:ea typeface="Candara"/>
                <a:cs typeface="Candara"/>
                <a:sym typeface="Candara"/>
              </a:rPr>
              <a:t>CLIENTE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Candara"/>
              <a:buNone/>
            </a:pPr>
            <a:r>
              <a:rPr lang="es-CO" sz="1000" dirty="0">
                <a:solidFill>
                  <a:srgbClr val="00B0F0"/>
                </a:solidFill>
                <a:latin typeface="Candara"/>
                <a:ea typeface="Candara"/>
                <a:cs typeface="Candara"/>
                <a:sym typeface="Candara"/>
              </a:rPr>
              <a:t>recibe su factura para pagar su </a:t>
            </a:r>
            <a:r>
              <a:rPr lang="es-CO" sz="1000" b="1" dirty="0">
                <a:solidFill>
                  <a:srgbClr val="00B0F0"/>
                </a:solidFill>
                <a:latin typeface="Candara"/>
                <a:ea typeface="Candara"/>
                <a:cs typeface="Candara"/>
                <a:sym typeface="Candara"/>
              </a:rPr>
              <a:t>quinto cargo básico con el 50% de descuento</a:t>
            </a:r>
            <a:endParaRPr sz="800" b="1" dirty="0"/>
          </a:p>
        </p:txBody>
      </p:sp>
      <p:sp>
        <p:nvSpPr>
          <p:cNvPr id="54" name="Shape 358"/>
          <p:cNvSpPr txBox="1"/>
          <p:nvPr/>
        </p:nvSpPr>
        <p:spPr>
          <a:xfrm>
            <a:off x="3585447" y="4196878"/>
            <a:ext cx="1620199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ndara"/>
              <a:buNone/>
            </a:pPr>
            <a:r>
              <a:rPr lang="es-CO" sz="1600" b="1" dirty="0">
                <a:solidFill>
                  <a:srgbClr val="00B050"/>
                </a:solidFill>
                <a:latin typeface="Candara"/>
                <a:ea typeface="Candara"/>
                <a:cs typeface="Candara"/>
                <a:sym typeface="Candara"/>
              </a:rPr>
              <a:t>CLIENTE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andara"/>
              <a:buNone/>
            </a:pPr>
            <a:r>
              <a:rPr lang="es-CO" sz="1000" dirty="0">
                <a:solidFill>
                  <a:srgbClr val="00B050"/>
                </a:solidFill>
                <a:latin typeface="Candara"/>
                <a:ea typeface="Candara"/>
                <a:cs typeface="Candara"/>
                <a:sym typeface="Candara"/>
              </a:rPr>
              <a:t>recibe su factura para pagar su </a:t>
            </a:r>
            <a:r>
              <a:rPr lang="es-CO" sz="1000" b="1" dirty="0">
                <a:solidFill>
                  <a:srgbClr val="00B050"/>
                </a:solidFill>
                <a:latin typeface="Candara"/>
                <a:ea typeface="Candara"/>
                <a:cs typeface="Candara"/>
                <a:sym typeface="Candara"/>
              </a:rPr>
              <a:t>séptimo cargo básico con el 50%de descuento</a:t>
            </a:r>
            <a:endParaRPr sz="1200" dirty="0"/>
          </a:p>
        </p:txBody>
      </p:sp>
      <p:sp>
        <p:nvSpPr>
          <p:cNvPr id="56" name="Shape 359"/>
          <p:cNvSpPr txBox="1"/>
          <p:nvPr/>
        </p:nvSpPr>
        <p:spPr>
          <a:xfrm>
            <a:off x="369450" y="4146927"/>
            <a:ext cx="154114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Candara"/>
              <a:buNone/>
            </a:pPr>
            <a:r>
              <a:rPr lang="es-CO" sz="1600" b="1" dirty="0">
                <a:solidFill>
                  <a:srgbClr val="FF0066"/>
                </a:solidFill>
                <a:latin typeface="Candara"/>
                <a:ea typeface="Candara"/>
                <a:cs typeface="Candara"/>
                <a:sym typeface="Candara"/>
              </a:rPr>
              <a:t>CLIENTE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Candara"/>
              <a:buNone/>
            </a:pPr>
            <a:r>
              <a:rPr lang="es-CO" sz="1000" dirty="0">
                <a:solidFill>
                  <a:srgbClr val="FF0066"/>
                </a:solidFill>
                <a:latin typeface="Candara"/>
                <a:ea typeface="Candara"/>
                <a:cs typeface="Candara"/>
                <a:sym typeface="Candara"/>
              </a:rPr>
              <a:t>recibe su factura para pagar su </a:t>
            </a:r>
            <a:r>
              <a:rPr lang="es-CO" sz="1000" b="1" dirty="0">
                <a:solidFill>
                  <a:srgbClr val="FF0066"/>
                </a:solidFill>
                <a:latin typeface="Candara"/>
                <a:ea typeface="Candara"/>
                <a:cs typeface="Candara"/>
                <a:sym typeface="Candara"/>
              </a:rPr>
              <a:t>noveno cargo básico con el 50% de descuento</a:t>
            </a:r>
            <a:endParaRPr sz="1200" dirty="0"/>
          </a:p>
        </p:txBody>
      </p:sp>
      <p:pic>
        <p:nvPicPr>
          <p:cNvPr id="7174" name="Picture 6" descr="Imagen relacionad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92" y="1203664"/>
            <a:ext cx="918582" cy="91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Shape 341"/>
          <p:cNvSpPr txBox="1"/>
          <p:nvPr/>
        </p:nvSpPr>
        <p:spPr>
          <a:xfrm>
            <a:off x="467598" y="2272078"/>
            <a:ext cx="117204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800"/>
              <a:buFont typeface="Candara"/>
              <a:buNone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se dirige  a la tienda y recibe su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PROMO</a:t>
            </a: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MADRES</a:t>
            </a:r>
            <a:endParaRPr sz="18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2049" y="1203664"/>
            <a:ext cx="878777" cy="9011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75" y="3161507"/>
            <a:ext cx="846702" cy="933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191" y="3161507"/>
            <a:ext cx="825358" cy="943267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3985" y="3161507"/>
            <a:ext cx="1134936" cy="955735"/>
          </a:xfrm>
          <a:prstGeom prst="rect">
            <a:avLst/>
          </a:prstGeom>
        </p:spPr>
      </p:pic>
      <p:sp>
        <p:nvSpPr>
          <p:cNvPr id="42" name="Shape 342"/>
          <p:cNvSpPr/>
          <p:nvPr/>
        </p:nvSpPr>
        <p:spPr>
          <a:xfrm>
            <a:off x="170884" y="1419622"/>
            <a:ext cx="348407" cy="311313"/>
          </a:xfrm>
          <a:prstGeom prst="ellipse">
            <a:avLst/>
          </a:prstGeom>
          <a:solidFill>
            <a:srgbClr val="002D54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0</a:t>
            </a:r>
            <a:endParaRPr sz="1100" dirty="0"/>
          </a:p>
        </p:txBody>
      </p:sp>
      <p:sp>
        <p:nvSpPr>
          <p:cNvPr id="55" name="Shape 342"/>
          <p:cNvSpPr/>
          <p:nvPr/>
        </p:nvSpPr>
        <p:spPr>
          <a:xfrm>
            <a:off x="1766693" y="1419622"/>
            <a:ext cx="348407" cy="311313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i="0" u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 dirty="0"/>
          </a:p>
        </p:txBody>
      </p:sp>
      <p:sp>
        <p:nvSpPr>
          <p:cNvPr id="57" name="Shape 342"/>
          <p:cNvSpPr/>
          <p:nvPr/>
        </p:nvSpPr>
        <p:spPr>
          <a:xfrm>
            <a:off x="3494885" y="1419622"/>
            <a:ext cx="348407" cy="311313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2</a:t>
            </a:r>
            <a:endParaRPr sz="1100" dirty="0"/>
          </a:p>
        </p:txBody>
      </p:sp>
      <p:sp>
        <p:nvSpPr>
          <p:cNvPr id="58" name="Shape 342"/>
          <p:cNvSpPr/>
          <p:nvPr/>
        </p:nvSpPr>
        <p:spPr>
          <a:xfrm>
            <a:off x="5079061" y="1419622"/>
            <a:ext cx="348407" cy="311313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3</a:t>
            </a:r>
            <a:endParaRPr sz="1100" dirty="0"/>
          </a:p>
        </p:txBody>
      </p:sp>
      <p:sp>
        <p:nvSpPr>
          <p:cNvPr id="60" name="Shape 342"/>
          <p:cNvSpPr/>
          <p:nvPr/>
        </p:nvSpPr>
        <p:spPr>
          <a:xfrm>
            <a:off x="7011644" y="1419622"/>
            <a:ext cx="348407" cy="311313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4</a:t>
            </a:r>
            <a:endParaRPr sz="1100" dirty="0"/>
          </a:p>
        </p:txBody>
      </p:sp>
      <p:sp>
        <p:nvSpPr>
          <p:cNvPr id="61" name="Shape 342"/>
          <p:cNvSpPr/>
          <p:nvPr/>
        </p:nvSpPr>
        <p:spPr>
          <a:xfrm>
            <a:off x="7026292" y="3309943"/>
            <a:ext cx="348407" cy="311313"/>
          </a:xfrm>
          <a:prstGeom prst="ellipse">
            <a:avLst/>
          </a:prstGeom>
          <a:solidFill>
            <a:srgbClr val="00B0F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5</a:t>
            </a:r>
            <a:endParaRPr sz="1100" dirty="0"/>
          </a:p>
        </p:txBody>
      </p:sp>
      <p:sp>
        <p:nvSpPr>
          <p:cNvPr id="66" name="Shape 342"/>
          <p:cNvSpPr/>
          <p:nvPr/>
        </p:nvSpPr>
        <p:spPr>
          <a:xfrm>
            <a:off x="5082076" y="3309943"/>
            <a:ext cx="348407" cy="311313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6</a:t>
            </a:r>
            <a:endParaRPr sz="1100" dirty="0"/>
          </a:p>
        </p:txBody>
      </p:sp>
      <p:sp>
        <p:nvSpPr>
          <p:cNvPr id="67" name="Shape 342"/>
          <p:cNvSpPr/>
          <p:nvPr/>
        </p:nvSpPr>
        <p:spPr>
          <a:xfrm>
            <a:off x="3486267" y="3309943"/>
            <a:ext cx="348407" cy="311313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7</a:t>
            </a:r>
            <a:endParaRPr sz="1100" dirty="0"/>
          </a:p>
        </p:txBody>
      </p:sp>
      <p:sp>
        <p:nvSpPr>
          <p:cNvPr id="68" name="Shape 342"/>
          <p:cNvSpPr/>
          <p:nvPr/>
        </p:nvSpPr>
        <p:spPr>
          <a:xfrm>
            <a:off x="1686067" y="3309943"/>
            <a:ext cx="348407" cy="311313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8</a:t>
            </a:r>
            <a:endParaRPr sz="1100" dirty="0"/>
          </a:p>
        </p:txBody>
      </p:sp>
      <p:sp>
        <p:nvSpPr>
          <p:cNvPr id="73" name="Shape 342"/>
          <p:cNvSpPr/>
          <p:nvPr/>
        </p:nvSpPr>
        <p:spPr>
          <a:xfrm>
            <a:off x="185532" y="3309943"/>
            <a:ext cx="348407" cy="311313"/>
          </a:xfrm>
          <a:prstGeom prst="ellipse">
            <a:avLst/>
          </a:prstGeom>
          <a:solidFill>
            <a:srgbClr val="DA18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>
              <a:srgbClr val="000000">
                <a:alpha val="3960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s-CO" sz="1200" b="1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9</a:t>
            </a:r>
            <a:endParaRPr sz="1100" dirty="0"/>
          </a:p>
        </p:txBody>
      </p:sp>
      <p:pic>
        <p:nvPicPr>
          <p:cNvPr id="33" name="Picture 2" descr="Imagen relacionada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932" y="1523994"/>
            <a:ext cx="368938" cy="3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n relacionada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7945" y="3488109"/>
            <a:ext cx="331398" cy="3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n relacionada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661" y="3488109"/>
            <a:ext cx="350570" cy="37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n relacionada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823" y="3488109"/>
            <a:ext cx="333173" cy="3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341"/>
          <p:cNvSpPr txBox="1"/>
          <p:nvPr/>
        </p:nvSpPr>
        <p:spPr>
          <a:xfrm>
            <a:off x="7338683" y="2272078"/>
            <a:ext cx="1284511" cy="6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2D54"/>
              </a:buClr>
              <a:buSzPts val="800"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recibe  en su casa la  factura para pagar su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cuarto cargo básico </a:t>
            </a:r>
            <a:endParaRPr sz="1800" b="1" dirty="0"/>
          </a:p>
        </p:txBody>
      </p:sp>
      <p:sp>
        <p:nvSpPr>
          <p:cNvPr id="52" name="Shape 341"/>
          <p:cNvSpPr txBox="1"/>
          <p:nvPr/>
        </p:nvSpPr>
        <p:spPr>
          <a:xfrm>
            <a:off x="5601671" y="4196878"/>
            <a:ext cx="1224136" cy="6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2D54"/>
              </a:buClr>
              <a:buSzPts val="800"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recibe  en su casa la  factura para pagar su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sexto cargo básico </a:t>
            </a:r>
            <a:endParaRPr sz="1800" b="1" dirty="0"/>
          </a:p>
        </p:txBody>
      </p:sp>
      <p:sp>
        <p:nvSpPr>
          <p:cNvPr id="62" name="Shape 341"/>
          <p:cNvSpPr txBox="1"/>
          <p:nvPr/>
        </p:nvSpPr>
        <p:spPr>
          <a:xfrm>
            <a:off x="2071776" y="4196878"/>
            <a:ext cx="1237205" cy="6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2D54"/>
              </a:buClr>
              <a:buSzPts val="800"/>
            </a:pPr>
            <a:r>
              <a:rPr lang="es-CO" sz="1000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CLIENTE recibe  en su casa la  factura para pagar su </a:t>
            </a:r>
            <a:r>
              <a:rPr lang="es-CO" sz="1000" b="1" dirty="0">
                <a:solidFill>
                  <a:srgbClr val="002D54"/>
                </a:solidFill>
                <a:latin typeface="Candara"/>
                <a:ea typeface="Candara"/>
                <a:cs typeface="Candara"/>
                <a:sym typeface="Candara"/>
              </a:rPr>
              <a:t>octavo cargo básico </a:t>
            </a:r>
            <a:endParaRPr sz="1800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1033555" y="267494"/>
            <a:ext cx="5981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funciona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descuento de 50% </a:t>
            </a:r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los cargos básicos? </a:t>
            </a:r>
          </a:p>
        </p:txBody>
      </p:sp>
      <p:pic>
        <p:nvPicPr>
          <p:cNvPr id="45" name="Picture 2" descr="Resultado de imagen para SEÃORA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20176" y="1203664"/>
            <a:ext cx="752978" cy="10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Resultado de imagen para SEÃORA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87155" y="1203664"/>
            <a:ext cx="752978" cy="10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Resultado de imagen para SEÃORA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8315" y="3161507"/>
            <a:ext cx="752978" cy="10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n para SEÃORA VECTOR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4378" y="3161507"/>
            <a:ext cx="752978" cy="10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hape 356"/>
          <p:cNvSpPr txBox="1"/>
          <p:nvPr/>
        </p:nvSpPr>
        <p:spPr>
          <a:xfrm>
            <a:off x="5430483" y="2229823"/>
            <a:ext cx="1614138" cy="123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ndara"/>
              <a:buNone/>
            </a:pPr>
            <a:r>
              <a:rPr lang="es-CO" sz="1800" b="1" dirty="0">
                <a:solidFill>
                  <a:srgbClr val="7030A0"/>
                </a:solidFill>
                <a:latin typeface="Candara"/>
                <a:ea typeface="Candara"/>
                <a:cs typeface="Candara"/>
                <a:sym typeface="Candara"/>
              </a:rPr>
              <a:t>CLIENTE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Candara"/>
              <a:buNone/>
            </a:pPr>
            <a:r>
              <a:rPr lang="es-CO" sz="1050" b="1" dirty="0">
                <a:solidFill>
                  <a:srgbClr val="7030A0"/>
                </a:solidFill>
                <a:latin typeface="Candara"/>
                <a:ea typeface="Candara"/>
                <a:cs typeface="Candara"/>
                <a:sym typeface="Candara"/>
              </a:rPr>
              <a:t>recibe su factura para pagar su tercer cargo básico con el 50% de descuento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143229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1"/>
          <p:cNvSpPr txBox="1"/>
          <p:nvPr/>
        </p:nvSpPr>
        <p:spPr>
          <a:xfrm>
            <a:off x="468138" y="611311"/>
            <a:ext cx="604807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50 % DE DESCUENTO APLICA PARA …</a:t>
            </a:r>
            <a:endParaRPr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Shape 365">
            <a:extLst>
              <a:ext uri="{FF2B5EF4-FFF2-40B4-BE49-F238E27FC236}">
                <a16:creationId xmlns:a16="http://schemas.microsoft.com/office/drawing/2014/main" xmlns="" id="{B63C73C1-0386-457B-90F0-D033A95F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33339"/>
              </p:ext>
            </p:extLst>
          </p:nvPr>
        </p:nvGraphicFramePr>
        <p:xfrm>
          <a:off x="1417466" y="1607147"/>
          <a:ext cx="1655750" cy="2422724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655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78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CANAL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Tiendas 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Televentas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Fuerza de Venta Directa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Retail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Dealers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1" name="Shape 366">
            <a:extLst>
              <a:ext uri="{FF2B5EF4-FFF2-40B4-BE49-F238E27FC236}">
                <a16:creationId xmlns:a16="http://schemas.microsoft.com/office/drawing/2014/main" xmlns="" id="{B04C56F3-CCDF-4669-9C51-B7B4DC3D0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213117"/>
              </p:ext>
            </p:extLst>
          </p:nvPr>
        </p:nvGraphicFramePr>
        <p:xfrm>
          <a:off x="3220018" y="1635646"/>
          <a:ext cx="4776750" cy="2370405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24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66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51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5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Portación directa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Migración</a:t>
                      </a:r>
                      <a:r>
                        <a:rPr lang="es-CO" sz="1400" b="1" i="0" u="none" baseline="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prepago a pospago máximo 2 días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Incremento Cargo Básico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Línea nueva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4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lang="es-CO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802949">
            <a:off x="399934" y="3273977"/>
            <a:ext cx="1689804" cy="1639723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496603">
            <a:off x="7455949" y="310395"/>
            <a:ext cx="1661703" cy="1690263"/>
          </a:xfrm>
          <a:prstGeom prst="rect">
            <a:avLst/>
          </a:prstGeom>
        </p:spPr>
      </p:pic>
      <p:sp>
        <p:nvSpPr>
          <p:cNvPr id="13" name="Shape 124"/>
          <p:cNvSpPr txBox="1"/>
          <p:nvPr/>
        </p:nvSpPr>
        <p:spPr>
          <a:xfrm>
            <a:off x="1474512" y="4299942"/>
            <a:ext cx="6696075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C00000"/>
              </a:buClr>
              <a:buSzPts val="1400"/>
            </a:pPr>
            <a:r>
              <a:rPr lang="es-CO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(Vigencia técnica </a:t>
            </a:r>
            <a:r>
              <a:rPr lang="es-CO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 mayo)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364424" y="2010200"/>
            <a:ext cx="1912824" cy="26547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sp>
        <p:nvSpPr>
          <p:cNvPr id="11" name="Shape 372"/>
          <p:cNvSpPr txBox="1">
            <a:spLocks noGrp="1"/>
          </p:cNvSpPr>
          <p:nvPr>
            <p:ph type="ctrTitle"/>
          </p:nvPr>
        </p:nvSpPr>
        <p:spPr>
          <a:xfrm>
            <a:off x="251520" y="1301055"/>
            <a:ext cx="7800975" cy="1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20E"/>
              </a:buClr>
              <a:buSzPts val="8000"/>
              <a:buFont typeface="Calibri"/>
              <a:buNone/>
            </a:pPr>
            <a:r>
              <a:rPr lang="es-CO" sz="80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O" sz="80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MUNDO</a:t>
            </a:r>
            <a:br>
              <a:rPr lang="es-CO" sz="80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80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8000" b="1" i="0" u="none" strike="noStrike" cap="none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RETAIL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ector recto 7"/>
          <p:cNvCxnSpPr/>
          <p:nvPr/>
        </p:nvCxnSpPr>
        <p:spPr>
          <a:xfrm>
            <a:off x="2962367" y="2504858"/>
            <a:ext cx="1" cy="21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8"/>
          <p:cNvCxnSpPr/>
          <p:nvPr/>
        </p:nvCxnSpPr>
        <p:spPr>
          <a:xfrm>
            <a:off x="2987824" y="2504858"/>
            <a:ext cx="0" cy="16435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27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16 Grupo"/>
          <p:cNvGrpSpPr/>
          <p:nvPr/>
        </p:nvGrpSpPr>
        <p:grpSpPr>
          <a:xfrm>
            <a:off x="1089560" y="1995686"/>
            <a:ext cx="2050250" cy="2061056"/>
            <a:chOff x="2568539" y="1131590"/>
            <a:chExt cx="3626778" cy="3645894"/>
          </a:xfrm>
        </p:grpSpPr>
        <p:pic>
          <p:nvPicPr>
            <p:cNvPr id="18" name="Picture 4" descr="Feliz dÃ­a de San ValentÃ­n diseÃ±o con espacio de texto Vector Gratis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05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68539" y="1131590"/>
              <a:ext cx="3626778" cy="364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Rectángulo redondeado"/>
            <p:cNvSpPr/>
            <p:nvPr/>
          </p:nvSpPr>
          <p:spPr>
            <a:xfrm>
              <a:off x="3491880" y="3137545"/>
              <a:ext cx="1800200" cy="5863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77" name="Shape 377"/>
          <p:cNvSpPr txBox="1"/>
          <p:nvPr/>
        </p:nvSpPr>
        <p:spPr>
          <a:xfrm>
            <a:off x="187193" y="1138513"/>
            <a:ext cx="3814762" cy="401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Pásate a Tigo en un plan Pospago de: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r>
              <a:rPr lang="es-CO" sz="20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$49.900</a:t>
            </a:r>
            <a:r>
              <a:rPr lang="es-CO" sz="200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20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$61.900</a:t>
            </a:r>
            <a:r>
              <a:rPr lang="es-CO" sz="20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-CO" sz="20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$72.900</a:t>
            </a:r>
            <a:r>
              <a:rPr lang="es-CO" sz="200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05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CO" sz="105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plica para </a:t>
            </a:r>
            <a:r>
              <a:rPr lang="es-CO" sz="105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smartphones libres o Tigo</a:t>
            </a:r>
            <a:r>
              <a:rPr lang="es-CO" sz="105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computadores, tablets, etc.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0" i="0" u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853920" y="215504"/>
            <a:ext cx="631507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600"/>
              <a:buFont typeface="Calibri"/>
              <a:buNone/>
            </a:pPr>
            <a:r>
              <a:rPr lang="es-CO" sz="2000" b="1" i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BONO DE $50.000 PARA REDIMIR </a:t>
            </a:r>
            <a:r>
              <a:rPr lang="es-CO" sz="2000" b="1" i="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EN SMARTPHONES </a:t>
            </a:r>
            <a:r>
              <a:rPr lang="es-CO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TIGO O LIBRES</a:t>
            </a:r>
            <a:endParaRPr sz="1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hape 384"/>
          <p:cNvSpPr txBox="1"/>
          <p:nvPr/>
        </p:nvSpPr>
        <p:spPr>
          <a:xfrm>
            <a:off x="654457" y="4371950"/>
            <a:ext cx="7577383" cy="4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accent1"/>
              </a:buClr>
              <a:buSzPts val="1100"/>
            </a:pPr>
            <a:r>
              <a:rPr lang="es-CO" sz="12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sz="12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</a:t>
            </a:r>
            <a:r>
              <a:rPr lang="es-CO" sz="1200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(Vigencia técnica </a:t>
            </a:r>
            <a:r>
              <a:rPr lang="es-CO" sz="1200" dirty="0" smtClean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1 </a:t>
            </a:r>
            <a:r>
              <a:rPr lang="es-CO" sz="1200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de mayo) </a:t>
            </a:r>
          </a:p>
          <a:p>
            <a:pPr algn="ctr">
              <a:buClr>
                <a:schemeClr val="accent1"/>
              </a:buClr>
              <a:buSzPts val="1100"/>
            </a:pPr>
            <a:r>
              <a:rPr lang="es-CO" sz="1200" b="1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Transacciones </a:t>
            </a:r>
            <a:r>
              <a:rPr lang="es-CO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➔ </a:t>
            </a:r>
            <a:r>
              <a:rPr lang="es-CO" sz="12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Portabilidad directa a Pospago,  migraciones y línea nueva.</a:t>
            </a:r>
            <a:endParaRPr lang="es-CO" sz="1600" dirty="0">
              <a:solidFill>
                <a:srgbClr val="002060"/>
              </a:solidFill>
            </a:endParaRPr>
          </a:p>
          <a:p>
            <a:pPr lvl="0" algn="ctr">
              <a:buClr>
                <a:schemeClr val="accent1"/>
              </a:buClr>
              <a:buSzPts val="1100"/>
            </a:pPr>
            <a:endParaRPr sz="12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4292160" y="2076134"/>
            <a:ext cx="4572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buClr>
                <a:srgbClr val="002A72"/>
              </a:buClr>
              <a:buSzPts val="1100"/>
            </a:pP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CO" sz="24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24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Recuerda que:</a:t>
            </a:r>
          </a:p>
          <a:p>
            <a:pPr lvl="0" algn="ctr">
              <a:buClr>
                <a:srgbClr val="002A72"/>
              </a:buClr>
              <a:buSzPts val="1100"/>
            </a:pPr>
            <a:endParaRPr lang="es-CO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endParaRPr lang="es-CO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endParaRPr lang="es-CO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CD1024"/>
              </a:buClr>
              <a:buSzPts val="1100"/>
            </a:pPr>
            <a:r>
              <a:rPr lang="es-CO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s-CO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La mecánica específica depende de la negociación con cada cadena</a:t>
            </a:r>
          </a:p>
          <a:p>
            <a:pPr lvl="0" algn="ctr">
              <a:buClr>
                <a:srgbClr val="CD1024"/>
              </a:buClr>
              <a:buSzPts val="1100"/>
            </a:pPr>
            <a:endParaRPr lang="es-CO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rgbClr val="CD1024"/>
              </a:buClr>
              <a:buSzPts val="1100"/>
            </a:pPr>
            <a:r>
              <a:rPr lang="es-CO" b="1" dirty="0">
                <a:solidFill>
                  <a:srgbClr val="CD1024"/>
                </a:solidFill>
                <a:latin typeface="Calibri"/>
                <a:ea typeface="Calibri"/>
                <a:cs typeface="Calibri"/>
                <a:sym typeface="Calibri"/>
              </a:rPr>
              <a:t> 2. </a:t>
            </a:r>
            <a:r>
              <a:rPr lang="es-CO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 debe usar el EAN para redimir en equipo libre</a:t>
            </a:r>
            <a:endParaRPr lang="es-CO" sz="1800" dirty="0">
              <a:solidFill>
                <a:srgbClr val="002060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1069449" y="1995686"/>
            <a:ext cx="2050250" cy="2061056"/>
            <a:chOff x="2568539" y="1131590"/>
            <a:chExt cx="3626778" cy="3645894"/>
          </a:xfrm>
        </p:grpSpPr>
        <p:pic>
          <p:nvPicPr>
            <p:cNvPr id="3076" name="Picture 4" descr="Feliz dÃ­a de San ValentÃ­n diseÃ±o con espacio de texto Vector Gratis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0" b="94945" l="9904" r="899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9047" t="8558" r="20128" b="7316"/>
            <a:stretch/>
          </p:blipFill>
          <p:spPr bwMode="auto">
            <a:xfrm>
              <a:off x="2568539" y="1131590"/>
              <a:ext cx="3626778" cy="364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Rectángulo redondeado"/>
            <p:cNvSpPr/>
            <p:nvPr/>
          </p:nvSpPr>
          <p:spPr>
            <a:xfrm>
              <a:off x="3491880" y="3137545"/>
              <a:ext cx="1800200" cy="5863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1633666" y="2656882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>
                <a:solidFill>
                  <a:srgbClr val="C00000"/>
                </a:solidFill>
                <a:latin typeface="Estrangelo Edessa" pitchFamily="66" charset="0"/>
                <a:cs typeface="Estrangelo Edessa" pitchFamily="66" charset="0"/>
              </a:rPr>
              <a:t>BONO DE</a:t>
            </a:r>
          </a:p>
          <a:p>
            <a:pPr algn="ctr"/>
            <a:r>
              <a:rPr lang="es-CO" b="1" dirty="0">
                <a:solidFill>
                  <a:srgbClr val="C00000"/>
                </a:solidFill>
                <a:latin typeface="Estrangelo Edessa" pitchFamily="66" charset="0"/>
                <a:cs typeface="Estrangelo Edessa" pitchFamily="66" charset="0"/>
              </a:rPr>
              <a:t> </a:t>
            </a:r>
          </a:p>
          <a:p>
            <a:pPr algn="ctr"/>
            <a:r>
              <a:rPr lang="es-CO" b="1" dirty="0">
                <a:solidFill>
                  <a:srgbClr val="C00000"/>
                </a:solidFill>
                <a:latin typeface="Estrangelo Edessa" pitchFamily="66" charset="0"/>
                <a:cs typeface="Estrangelo Edessa" pitchFamily="66" charset="0"/>
              </a:rPr>
              <a:t>$50.000</a:t>
            </a:r>
          </a:p>
        </p:txBody>
      </p:sp>
      <p:sp>
        <p:nvSpPr>
          <p:cNvPr id="9" name="AutoShape 8" descr="Resultado de imagen para ASESORA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AutoShape 10" descr="Resultado de imagen para ASESORA VEC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AutoShape 12" descr="Resultado de imagen para ASESORA VEC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AutoShape 14" descr="Resultado de imagen para ASESORA VECTO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AutoShape 16" descr="Resultado de imagen para ASESORA VECTO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90" name="Picture 18" descr="Imagen relacionada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59" t="1722" r="2150" b="-1722"/>
          <a:stretch/>
        </p:blipFill>
        <p:spPr bwMode="auto">
          <a:xfrm>
            <a:off x="4050389" y="1267445"/>
            <a:ext cx="1673739" cy="18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Imagen relacionada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52"/>
          <a:stretch/>
        </p:blipFill>
        <p:spPr bwMode="auto">
          <a:xfrm>
            <a:off x="4070500" y="1267445"/>
            <a:ext cx="1673739" cy="18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1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81"/>
          <p:cNvSpPr txBox="1"/>
          <p:nvPr/>
        </p:nvSpPr>
        <p:spPr>
          <a:xfrm>
            <a:off x="539553" y="439572"/>
            <a:ext cx="678237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600"/>
              <a:buFont typeface="Calibri"/>
              <a:buNone/>
            </a:pPr>
            <a:r>
              <a:rPr lang="es-CO" sz="2400" b="1" i="0" u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Descuento de 50% en </a:t>
            </a:r>
            <a:r>
              <a:rPr lang="es-CO" sz="2400" b="1" i="0" u="none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cargo básico </a:t>
            </a:r>
            <a:r>
              <a:rPr lang="es-CO" sz="24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(Aplica en caja)</a:t>
            </a:r>
            <a:endParaRPr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hape 382"/>
          <p:cNvSpPr txBox="1"/>
          <p:nvPr/>
        </p:nvSpPr>
        <p:spPr>
          <a:xfrm>
            <a:off x="251520" y="1015702"/>
            <a:ext cx="3814762" cy="18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r>
              <a:rPr lang="es-CO" sz="160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Pásate a Tigo </a:t>
            </a:r>
            <a:r>
              <a:rPr lang="es-CO" sz="16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y recibe un descuento de</a:t>
            </a:r>
            <a:r>
              <a:rPr lang="es-CO" sz="1600" b="0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dirty="0">
              <a:solidFill>
                <a:srgbClr val="002060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1" dirty="0">
              <a:solidFill>
                <a:srgbClr val="002060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100"/>
              <a:buFont typeface="Calibri"/>
              <a:buNone/>
            </a:pPr>
            <a:endParaRPr lang="es-CO" sz="1600" b="1" dirty="0">
              <a:solidFill>
                <a:srgbClr val="002060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6" name="15 Grupo"/>
          <p:cNvGrpSpPr/>
          <p:nvPr/>
        </p:nvGrpSpPr>
        <p:grpSpPr>
          <a:xfrm>
            <a:off x="842996" y="1265613"/>
            <a:ext cx="2358608" cy="3893160"/>
            <a:chOff x="3081272" y="826273"/>
            <a:chExt cx="2358608" cy="3893160"/>
          </a:xfrm>
        </p:grpSpPr>
        <p:pic>
          <p:nvPicPr>
            <p:cNvPr id="12" name="11 Imagen"/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9461"/>
            <a:stretch/>
          </p:blipFill>
          <p:spPr bwMode="auto">
            <a:xfrm rot="21299463">
              <a:off x="3081272" y="826273"/>
              <a:ext cx="2358608" cy="3893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2 Rectángulo"/>
            <p:cNvSpPr/>
            <p:nvPr/>
          </p:nvSpPr>
          <p:spPr>
            <a:xfrm rot="831211">
              <a:off x="3793152" y="1162274"/>
              <a:ext cx="99578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$49.900</a:t>
              </a:r>
            </a:p>
            <a:p>
              <a:pPr algn="ctr"/>
              <a:r>
                <a:rPr lang="es-CO" sz="24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  50%  </a:t>
              </a:r>
              <a:endParaRPr lang="es-CO" sz="2400" dirty="0">
                <a:solidFill>
                  <a:srgbClr val="FFFF00"/>
                </a:solidFill>
              </a:endParaRPr>
            </a:p>
          </p:txBody>
        </p:sp>
        <p:sp>
          <p:nvSpPr>
            <p:cNvPr id="14" name="13 Rectángulo"/>
            <p:cNvSpPr/>
            <p:nvPr/>
          </p:nvSpPr>
          <p:spPr>
            <a:xfrm rot="20944751">
              <a:off x="3520479" y="2589321"/>
              <a:ext cx="99578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$61.900</a:t>
              </a:r>
            </a:p>
            <a:p>
              <a:pPr algn="ctr"/>
              <a:r>
                <a:rPr lang="es-CO" sz="24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  60%  </a:t>
              </a:r>
              <a:endParaRPr lang="es-CO" sz="2400" dirty="0">
                <a:solidFill>
                  <a:srgbClr val="FFFF00"/>
                </a:solidFill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 rot="317164">
              <a:off x="3520478" y="3562257"/>
              <a:ext cx="99578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$72.900</a:t>
              </a:r>
            </a:p>
            <a:p>
              <a:pPr algn="ctr"/>
              <a:r>
                <a:rPr lang="es-CO" sz="2400" b="1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  70%  </a:t>
              </a:r>
              <a:endParaRPr lang="es-CO" sz="2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4" name="3 Rectángulo"/>
          <p:cNvSpPr/>
          <p:nvPr/>
        </p:nvSpPr>
        <p:spPr>
          <a:xfrm>
            <a:off x="3367059" y="2329188"/>
            <a:ext cx="62457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2A72"/>
              </a:buClr>
              <a:buSzPts val="1100"/>
            </a:pPr>
            <a:r>
              <a:rPr lang="es-CO" sz="2400" b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Recuerda que:</a:t>
            </a:r>
          </a:p>
          <a:p>
            <a:pPr lvl="0" algn="ctr">
              <a:buClr>
                <a:srgbClr val="002A72"/>
              </a:buClr>
              <a:buSzPts val="1100"/>
            </a:pPr>
            <a:endParaRPr lang="es-CO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endParaRPr lang="es-CO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endParaRPr lang="es-CO" dirty="0">
              <a:solidFill>
                <a:srgbClr val="C00000"/>
              </a:solidFill>
              <a:latin typeface="Calibri"/>
              <a:cs typeface="Calibri"/>
              <a:sym typeface="Calibri"/>
            </a:endParaRPr>
          </a:p>
          <a:p>
            <a:pPr lvl="0" algn="ctr">
              <a:buClr>
                <a:srgbClr val="002A72"/>
              </a:buClr>
              <a:buSzPts val="1100"/>
            </a:pPr>
            <a:r>
              <a:rPr lang="es-CO" b="1" dirty="0">
                <a:solidFill>
                  <a:srgbClr val="C00000"/>
                </a:solidFill>
                <a:latin typeface="Calibri"/>
                <a:cs typeface="Calibri"/>
                <a:sym typeface="Calibri"/>
              </a:rPr>
              <a:t>1. </a:t>
            </a:r>
            <a:r>
              <a:rPr lang="es-CO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Se debe usar el </a:t>
            </a:r>
            <a:r>
              <a:rPr lang="es-CO" b="1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EAN</a:t>
            </a:r>
            <a:r>
              <a:rPr lang="es-CO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 normal de ATP</a:t>
            </a:r>
            <a:endParaRPr lang="es-CO" sz="1800" dirty="0">
              <a:solidFill>
                <a:srgbClr val="002060"/>
              </a:solidFill>
            </a:endParaRPr>
          </a:p>
        </p:txBody>
      </p:sp>
      <p:pic>
        <p:nvPicPr>
          <p:cNvPr id="18" name="Picture 18" descr="Imagen relacionada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52"/>
          <a:stretch/>
        </p:blipFill>
        <p:spPr bwMode="auto">
          <a:xfrm>
            <a:off x="3817898" y="1274458"/>
            <a:ext cx="1673739" cy="18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384"/>
          <p:cNvSpPr txBox="1"/>
          <p:nvPr/>
        </p:nvSpPr>
        <p:spPr>
          <a:xfrm>
            <a:off x="1780094" y="3897499"/>
            <a:ext cx="7577383" cy="47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accent1"/>
              </a:buClr>
              <a:buSzPts val="1100"/>
            </a:pPr>
            <a:r>
              <a:rPr lang="es-CO" sz="1200" b="1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sz="1200" b="1" i="0" u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</a:t>
            </a:r>
            <a:r>
              <a:rPr lang="es-CO" sz="1200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(Vigencia técnica </a:t>
            </a:r>
            <a:r>
              <a:rPr lang="es-CO" sz="1200" dirty="0" smtClean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1 </a:t>
            </a:r>
            <a:r>
              <a:rPr lang="es-CO" sz="1200" dirty="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de mayo) </a:t>
            </a:r>
          </a:p>
          <a:p>
            <a:pPr algn="ctr">
              <a:buClr>
                <a:schemeClr val="accent1"/>
              </a:buClr>
              <a:buSzPts val="1100"/>
            </a:pPr>
            <a:r>
              <a:rPr lang="es-CO" sz="1200" b="1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Transacciones </a:t>
            </a:r>
            <a:r>
              <a:rPr lang="es-CO" sz="12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➔ </a:t>
            </a:r>
            <a:r>
              <a:rPr lang="es-CO" sz="12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Portabilidad directa a Pospago,  migraciones y línea nueva.</a:t>
            </a:r>
            <a:endParaRPr lang="es-CO" sz="1600" dirty="0">
              <a:solidFill>
                <a:srgbClr val="002060"/>
              </a:solidFill>
            </a:endParaRPr>
          </a:p>
          <a:p>
            <a:pPr lvl="0" algn="ctr">
              <a:buClr>
                <a:schemeClr val="accent1"/>
              </a:buClr>
              <a:buSzPts val="1100"/>
            </a:pPr>
            <a:endParaRPr sz="12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82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hape 365"/>
          <p:cNvGraphicFramePr/>
          <p:nvPr>
            <p:extLst>
              <p:ext uri="{D42A27DB-BD31-4B8C-83A1-F6EECF244321}">
                <p14:modId xmlns:p14="http://schemas.microsoft.com/office/powerpoint/2010/main" val="3162561713"/>
              </p:ext>
            </p:extLst>
          </p:nvPr>
        </p:nvGraphicFramePr>
        <p:xfrm>
          <a:off x="1259632" y="1342850"/>
          <a:ext cx="1880795" cy="2597051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8807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170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cs typeface="Calibri"/>
                          <a:sym typeface="Calibri"/>
                        </a:rPr>
                        <a:t>PROMO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85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05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Descuento</a:t>
                      </a:r>
                      <a:r>
                        <a:rPr lang="es-CO" sz="1050" b="1" i="0" u="none" baseline="0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1re Cargo Básico</a:t>
                      </a:r>
                      <a:r>
                        <a:rPr lang="es-CO" sz="105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050" b="1" i="0" u="none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Bonos</a:t>
                      </a:r>
                      <a:r>
                        <a:rPr lang="es-CO" sz="1050" b="1" i="0" u="none" baseline="0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 para teléfonos LIBRES O TIGO </a:t>
                      </a:r>
                      <a:endParaRPr sz="12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85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050" b="1" i="0" u="none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Doble</a:t>
                      </a:r>
                      <a:r>
                        <a:rPr lang="es-CO" sz="1050" b="1" i="0" u="none" baseline="0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 de datos por 12 meses </a:t>
                      </a:r>
                      <a:endParaRPr sz="12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4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050" b="1" i="0" u="none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Descuento</a:t>
                      </a:r>
                      <a:r>
                        <a:rPr lang="es-CO" sz="1050" b="1" i="0" u="none" baseline="0" dirty="0">
                          <a:solidFill>
                            <a:srgbClr val="002D54"/>
                          </a:solidFill>
                          <a:latin typeface="Calibri"/>
                          <a:cs typeface="Calibri"/>
                          <a:sym typeface="Calibri"/>
                        </a:rPr>
                        <a:t> del 50% en 4 mensualidades  (PORTACIONES)</a:t>
                      </a:r>
                      <a:endParaRPr sz="12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7" name="Shape 366"/>
          <p:cNvGraphicFramePr/>
          <p:nvPr>
            <p:extLst>
              <p:ext uri="{D42A27DB-BD31-4B8C-83A1-F6EECF244321}">
                <p14:modId xmlns:p14="http://schemas.microsoft.com/office/powerpoint/2010/main" val="4253469886"/>
              </p:ext>
            </p:extLst>
          </p:nvPr>
        </p:nvGraphicFramePr>
        <p:xfrm>
          <a:off x="3264938" y="1371960"/>
          <a:ext cx="4824536" cy="2567942"/>
        </p:xfrm>
        <a:graphic>
          <a:graphicData uri="http://schemas.openxmlformats.org/drawingml/2006/table">
            <a:tbl>
              <a:tblPr>
                <a:noFill/>
                <a:tableStyleId>{925EC4D4-7E41-4B33-BDD0-E51CE1B7C579}</a:tableStyleId>
              </a:tblPr>
              <a:tblGrid>
                <a:gridCol w="1264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915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29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Portación directa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Migra de</a:t>
                      </a:r>
                      <a:r>
                        <a:rPr lang="es-CO" sz="1400" b="1" i="0" u="none" baseline="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Prepago a Pospago máximo 2 días 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es-CO" sz="1400" b="1" i="0" u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Línea nueva desde $61.900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70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sz="11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lang="es-CO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3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lang="es-CO" sz="1100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  <a:tabLst/>
                        <a:defRPr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lang="es-CO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97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38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D54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002D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s-CO" sz="1100" b="1" i="0" u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Shape 121"/>
          <p:cNvSpPr txBox="1"/>
          <p:nvPr/>
        </p:nvSpPr>
        <p:spPr>
          <a:xfrm>
            <a:off x="323850" y="484187"/>
            <a:ext cx="669642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RESUMEN DE MUNDO RETAIL …</a:t>
            </a:r>
            <a:endParaRPr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48886" l="0" r="71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257" r="67777" b="53725"/>
          <a:stretch/>
        </p:blipFill>
        <p:spPr>
          <a:xfrm>
            <a:off x="-34905" y="3194612"/>
            <a:ext cx="1805832" cy="16813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48886" l="0" r="71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02949">
            <a:off x="3376523" y="-1414139"/>
            <a:ext cx="5811741" cy="4841226"/>
          </a:xfrm>
          <a:prstGeom prst="rect">
            <a:avLst/>
          </a:prstGeom>
        </p:spPr>
      </p:pic>
      <p:sp>
        <p:nvSpPr>
          <p:cNvPr id="11" name="Shape 124"/>
          <p:cNvSpPr txBox="1"/>
          <p:nvPr/>
        </p:nvSpPr>
        <p:spPr>
          <a:xfrm>
            <a:off x="1259632" y="4299941"/>
            <a:ext cx="6696075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C00000"/>
              </a:buClr>
              <a:buSzPts val="1400"/>
            </a:pPr>
            <a:r>
              <a:rPr lang="es-CO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Vigencia corta ➔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 al 25 de abril  (Vigencia técnica </a:t>
            </a:r>
            <a:r>
              <a:rPr lang="es-CO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s-CO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 mayo) </a:t>
            </a:r>
          </a:p>
        </p:txBody>
      </p:sp>
    </p:spTree>
    <p:extLst>
      <p:ext uri="{BB962C8B-B14F-4D97-AF65-F5344CB8AC3E}">
        <p14:creationId xmlns:p14="http://schemas.microsoft.com/office/powerpoint/2010/main" val="128807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15616" y="123478"/>
            <a:ext cx="597666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728601" y="1347614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1 Rectángulo"/>
          <p:cNvSpPr/>
          <p:nvPr/>
        </p:nvSpPr>
        <p:spPr>
          <a:xfrm>
            <a:off x="3712901" y="3454711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3563888" y="1543650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3435179" y="3562723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1 Rectángulo"/>
          <p:cNvSpPr/>
          <p:nvPr/>
        </p:nvSpPr>
        <p:spPr>
          <a:xfrm>
            <a:off x="4191297" y="3643306"/>
            <a:ext cx="881937" cy="30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4"/>
          <p:cNvSpPr/>
          <p:nvPr/>
        </p:nvSpPr>
        <p:spPr>
          <a:xfrm>
            <a:off x="3156703" y="1406735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4"/>
          <p:cNvSpPr/>
          <p:nvPr/>
        </p:nvSpPr>
        <p:spPr>
          <a:xfrm>
            <a:off x="3059209" y="1969879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4"/>
          <p:cNvSpPr/>
          <p:nvPr/>
        </p:nvSpPr>
        <p:spPr>
          <a:xfrm>
            <a:off x="4026588" y="1537539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4"/>
          <p:cNvSpPr/>
          <p:nvPr/>
        </p:nvSpPr>
        <p:spPr>
          <a:xfrm>
            <a:off x="3234496" y="3602980"/>
            <a:ext cx="956801" cy="27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CuadroTexto"/>
          <p:cNvSpPr txBox="1"/>
          <p:nvPr/>
        </p:nvSpPr>
        <p:spPr>
          <a:xfrm>
            <a:off x="2938766" y="1275606"/>
            <a:ext cx="2371757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¡HOY!</a:t>
            </a:r>
          </a:p>
          <a:p>
            <a:pPr algn="ctr"/>
            <a:endParaRPr lang="es-CO" sz="1200" dirty="0" smtClean="0">
              <a:solidFill>
                <a:srgbClr val="002060"/>
              </a:solidFill>
            </a:endParaRPr>
          </a:p>
          <a:p>
            <a:pPr algn="ctr"/>
            <a:r>
              <a:rPr lang="es-CO" sz="1200" dirty="0" smtClean="0">
                <a:solidFill>
                  <a:srgbClr val="002060"/>
                </a:solidFill>
              </a:rPr>
              <a:t>Nuestros </a:t>
            </a:r>
            <a:endParaRPr lang="es-CO" sz="1200" dirty="0">
              <a:solidFill>
                <a:srgbClr val="002060"/>
              </a:solidFill>
            </a:endParaRPr>
          </a:p>
          <a:p>
            <a:pPr algn="ctr"/>
            <a:r>
              <a:rPr lang="es-CO" sz="1200" dirty="0">
                <a:solidFill>
                  <a:srgbClr val="002060"/>
                </a:solidFill>
              </a:rPr>
              <a:t>clientes y tu obtendrán mayores beneficios…</a:t>
            </a:r>
          </a:p>
          <a:p>
            <a:pPr algn="ctr"/>
            <a:r>
              <a:rPr lang="es-CO" sz="1200" dirty="0">
                <a:solidFill>
                  <a:srgbClr val="002060"/>
                </a:solidFill>
              </a:rPr>
              <a:t>Lo que tanto querías y estabas esperando </a:t>
            </a:r>
          </a:p>
          <a:p>
            <a:pPr algn="ctr"/>
            <a:endParaRPr lang="es-CO" sz="1200" dirty="0" smtClean="0"/>
          </a:p>
          <a:p>
            <a:pPr algn="ctr"/>
            <a:endParaRPr lang="es-CO" sz="1200" dirty="0"/>
          </a:p>
          <a:p>
            <a:pPr algn="ctr"/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VOZ ILIMITADA</a:t>
            </a:r>
            <a:r>
              <a:rPr lang="es-CO" dirty="0"/>
              <a:t> </a:t>
            </a:r>
          </a:p>
          <a:p>
            <a:pPr algn="ctr"/>
            <a:r>
              <a:rPr lang="es-CO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DESDE</a:t>
            </a:r>
          </a:p>
          <a:p>
            <a:pPr algn="ctr"/>
            <a:r>
              <a:rPr lang="es-CO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$74.900 </a:t>
            </a:r>
            <a:r>
              <a:rPr lang="es-CO" sz="105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</a:t>
            </a:r>
            <a:r>
              <a:rPr lang="es-CO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50% </a:t>
            </a:r>
            <a:r>
              <a:rPr lang="es-CO" sz="1050" dirty="0">
                <a:solidFill>
                  <a:srgbClr val="002060"/>
                </a:solidFill>
              </a:rPr>
              <a:t>de descuento en </a:t>
            </a:r>
            <a:r>
              <a:rPr lang="es-CO" sz="1050" b="1" dirty="0">
                <a:solidFill>
                  <a:srgbClr val="002060"/>
                </a:solidFill>
              </a:rPr>
              <a:t>PORTACIONES</a:t>
            </a:r>
            <a:r>
              <a:rPr lang="es-CO" sz="105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4" name="CuadroTexto 2">
            <a:extLst>
              <a:ext uri="{FF2B5EF4-FFF2-40B4-BE49-F238E27FC236}">
                <a16:creationId xmlns="" xmlns:a16="http://schemas.microsoft.com/office/drawing/2014/main" id="{025E25A6-0809-4E16-A673-5EA6D85A68CD}"/>
              </a:ext>
            </a:extLst>
          </p:cNvPr>
          <p:cNvSpPr txBox="1"/>
          <p:nvPr/>
        </p:nvSpPr>
        <p:spPr>
          <a:xfrm>
            <a:off x="272103" y="4515966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Aplica </a:t>
            </a:r>
            <a:r>
              <a:rPr lang="es-CO" dirty="0" smtClean="0">
                <a:solidFill>
                  <a:srgbClr val="002060"/>
                </a:solidFill>
                <a:latin typeface="Calibri" pitchFamily="34" charset="0"/>
              </a:rPr>
              <a:t>para </a:t>
            </a:r>
            <a:r>
              <a:rPr lang="es-CO" b="1" dirty="0" smtClean="0">
                <a:solidFill>
                  <a:srgbClr val="C00000"/>
                </a:solidFill>
                <a:latin typeface="Calibri" pitchFamily="34" charset="0"/>
              </a:rPr>
              <a:t>TODAS</a:t>
            </a:r>
            <a:r>
              <a:rPr lang="es-CO" dirty="0" smtClean="0">
                <a:solidFill>
                  <a:srgbClr val="002060"/>
                </a:solidFill>
                <a:latin typeface="Calibri" pitchFamily="34" charset="0"/>
              </a:rPr>
              <a:t> las transacciones (Migración, Portación, Línea Nueva e Incremento de cargo básico) </a:t>
            </a:r>
            <a:endParaRPr lang="es-CO" b="1" dirty="0">
              <a:solidFill>
                <a:srgbClr val="C00000"/>
              </a:solidFill>
              <a:latin typeface="Calibri" pitchFamily="34" charset="0"/>
            </a:endParaRPr>
          </a:p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y en </a:t>
            </a:r>
            <a:r>
              <a:rPr lang="es-CO" b="1" dirty="0">
                <a:solidFill>
                  <a:srgbClr val="C00000"/>
                </a:solidFill>
                <a:latin typeface="Calibri" pitchFamily="34" charset="0"/>
              </a:rPr>
              <a:t>TODOS</a:t>
            </a:r>
            <a:r>
              <a:rPr lang="es-CO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los canales</a:t>
            </a:r>
          </a:p>
        </p:txBody>
      </p:sp>
    </p:spTree>
    <p:extLst>
      <p:ext uri="{BB962C8B-B14F-4D97-AF65-F5344CB8AC3E}">
        <p14:creationId xmlns:p14="http://schemas.microsoft.com/office/powerpoint/2010/main" val="194822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"/>
          <p:cNvSpPr txBox="1">
            <a:spLocks/>
          </p:cNvSpPr>
          <p:nvPr/>
        </p:nvSpPr>
        <p:spPr>
          <a:xfrm>
            <a:off x="611560" y="1131590"/>
            <a:ext cx="7800975" cy="1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buClr>
                <a:srgbClr val="002D54"/>
              </a:buClr>
              <a:buSzPts val="8000"/>
              <a:buFont typeface="Calibri"/>
              <a:buNone/>
            </a:pPr>
            <a:r>
              <a:rPr lang="es-CO" sz="6600" dirty="0" smtClean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COMUNICACIÓN</a:t>
            </a:r>
            <a:r>
              <a:rPr lang="es-CO" sz="6600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6600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dirty="0" smtClean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MADRES</a:t>
            </a:r>
            <a:endParaRPr lang="es-CO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364424" y="2010200"/>
            <a:ext cx="1912824" cy="26547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3080926" y="2422382"/>
            <a:ext cx="1" cy="21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106383" y="2422382"/>
            <a:ext cx="0" cy="16435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9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15 Conector angular"/>
          <p:cNvCxnSpPr/>
          <p:nvPr/>
        </p:nvCxnSpPr>
        <p:spPr>
          <a:xfrm rot="10800000" flipV="1">
            <a:off x="4356100" y="4051519"/>
            <a:ext cx="648072" cy="399084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11 Conector angular"/>
          <p:cNvCxnSpPr/>
          <p:nvPr/>
        </p:nvCxnSpPr>
        <p:spPr>
          <a:xfrm rot="10800000">
            <a:off x="1925573" y="4570067"/>
            <a:ext cx="405591" cy="265575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5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55625"/>
            <a:ext cx="41052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3478"/>
            <a:ext cx="18224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iagrama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8"/>
          <a:stretch>
            <a:fillRect/>
          </a:stretch>
        </p:blipFill>
        <p:spPr bwMode="auto">
          <a:xfrm>
            <a:off x="6702425" y="860425"/>
            <a:ext cx="152241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Diagrama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6691313" y="2859088"/>
            <a:ext cx="15748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338639" y="4704837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Sticker de Fachada</a:t>
            </a:r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851920" y="4319798"/>
            <a:ext cx="587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Afiche </a:t>
            </a:r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31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2"/>
          <p:cNvSpPr txBox="1">
            <a:spLocks/>
          </p:cNvSpPr>
          <p:nvPr/>
        </p:nvSpPr>
        <p:spPr>
          <a:xfrm>
            <a:off x="611560" y="1131590"/>
            <a:ext cx="7800975" cy="196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buClr>
                <a:srgbClr val="002D54"/>
              </a:buClr>
              <a:buSzPts val="8000"/>
              <a:buFont typeface="Calibri"/>
              <a:buNone/>
            </a:pPr>
            <a:r>
              <a:rPr lang="es-CO" sz="6600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PREGUNTAS</a:t>
            </a:r>
            <a:r>
              <a:rPr lang="es-CO" sz="6600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6600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dirty="0">
                <a:solidFill>
                  <a:srgbClr val="FFC20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FRECUENTES</a:t>
            </a:r>
            <a:endParaRPr lang="es-CO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5576" y="915566"/>
            <a:ext cx="7488832" cy="252028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4"/>
          <p:cNvCxnSpPr/>
          <p:nvPr/>
        </p:nvCxnSpPr>
        <p:spPr>
          <a:xfrm>
            <a:off x="1979712" y="2283718"/>
            <a:ext cx="47525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>
            <a:off x="364424" y="2010200"/>
            <a:ext cx="1912824" cy="26547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751113" flipH="1">
            <a:off x="6946781" y="80811"/>
            <a:ext cx="1970713" cy="2654768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2386303" y="2427734"/>
            <a:ext cx="1" cy="21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2411760" y="2427734"/>
            <a:ext cx="0" cy="16435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81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46"/>
          <p:cNvSpPr txBox="1"/>
          <p:nvPr/>
        </p:nvSpPr>
        <p:spPr>
          <a:xfrm>
            <a:off x="2195498" y="195250"/>
            <a:ext cx="4572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PREGUNTAS </a:t>
            </a: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FRECUENTES</a:t>
            </a:r>
            <a:endParaRPr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51520" y="1131590"/>
            <a:ext cx="34381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¿Si un cliente sube o baja su cargo básico contará con el tiempo de beneficio del nuevo cargo básico?</a:t>
            </a:r>
          </a:p>
          <a:p>
            <a:pPr algn="just"/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Para las promociones 50% y datos X2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el cliente contará con el beneficio</a:t>
            </a:r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(descuento en cargo básico o datos adicionales) pero se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mantiene la vigencia </a:t>
            </a:r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que adquirió inicialmente (No se extiende la promoción) </a:t>
            </a:r>
          </a:p>
          <a:p>
            <a:pPr algn="just"/>
            <a:endParaRPr lang="es-CO" sz="11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algn="just"/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Ejemplo: cliente se portó a </a:t>
            </a:r>
            <a:r>
              <a:rPr lang="es-CO" sz="1100" dirty="0" err="1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pospago</a:t>
            </a:r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en un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plan de  $96.900 </a:t>
            </a:r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y recibió datos X2 por 12 meses y 50% de descuento en 4 cargos básicos; 4 meses después cambia su cargo básico a $61.900, el cliente recibirá el doble de recursos y el descuento del plan de $61.900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por 8 meses </a:t>
            </a:r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(lo que falta para que se cumplan los 12 meses de la vigencia inicial)</a:t>
            </a:r>
          </a:p>
          <a:p>
            <a:pPr algn="just"/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242551" y="806175"/>
            <a:ext cx="43204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¿Cuál es el procedimiento a seguir cuando la portación de POSPAGO a POSPAGO no cae directamente?</a:t>
            </a:r>
          </a:p>
          <a:p>
            <a:pPr algn="just"/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r>
              <a:rPr lang="es-CO" sz="1100" dirty="0">
                <a:solidFill>
                  <a:schemeClr val="tx1"/>
                </a:solidFill>
                <a:latin typeface="Calibri" pitchFamily="34" charset="0"/>
              </a:rPr>
              <a:t>Cuando una portación se solicita para </a:t>
            </a:r>
            <a:r>
              <a:rPr lang="es-CO" sz="1100" b="1" dirty="0" err="1">
                <a:solidFill>
                  <a:srgbClr val="C00000"/>
                </a:solidFill>
                <a:latin typeface="Calibri" pitchFamily="34" charset="0"/>
              </a:rPr>
              <a:t>pospago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 directamente</a:t>
            </a:r>
            <a:r>
              <a:rPr lang="es-CO" sz="1100" dirty="0">
                <a:solidFill>
                  <a:schemeClr val="tx1"/>
                </a:solidFill>
                <a:latin typeface="Calibri" pitchFamily="34" charset="0"/>
              </a:rPr>
              <a:t>, pero por un tema de plataforma cae en prepago, el canal debe crear incidencia indicando el caso e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incluyendo la factura </a:t>
            </a:r>
            <a:r>
              <a:rPr lang="es-CO" sz="1100" dirty="0">
                <a:solidFill>
                  <a:schemeClr val="tx1"/>
                </a:solidFill>
                <a:latin typeface="Calibri" pitchFamily="34" charset="0"/>
              </a:rPr>
              <a:t>que muestre que efectivamente el cliente </a:t>
            </a:r>
            <a:r>
              <a:rPr lang="es-CO" sz="1100" dirty="0" smtClean="0">
                <a:solidFill>
                  <a:schemeClr val="tx1"/>
                </a:solidFill>
                <a:latin typeface="Calibri" pitchFamily="34" charset="0"/>
              </a:rPr>
              <a:t>pagó </a:t>
            </a:r>
            <a:r>
              <a:rPr lang="es-CO" sz="1100" dirty="0">
                <a:solidFill>
                  <a:schemeClr val="tx1"/>
                </a:solidFill>
                <a:latin typeface="Calibri" pitchFamily="34" charset="0"/>
              </a:rPr>
              <a:t>el cargo básico.</a:t>
            </a:r>
          </a:p>
          <a:p>
            <a:pPr algn="just"/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683727" y="2252725"/>
            <a:ext cx="343812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¿Si se le aplica un descuento en el CB por Retención, se perdería la promoción del 50% en la factura?</a:t>
            </a:r>
          </a:p>
          <a:p>
            <a:pPr algn="just"/>
            <a:endParaRPr lang="es-CO" sz="1100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r>
              <a:rPr lang="es-CO" sz="11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El descuento se </a:t>
            </a:r>
            <a:r>
              <a:rPr lang="es-CO" sz="1100" b="1" dirty="0">
                <a:solidFill>
                  <a:srgbClr val="C00000"/>
                </a:solidFill>
                <a:latin typeface="Calibri" pitchFamily="34" charset="0"/>
              </a:rPr>
              <a:t>acumula </a:t>
            </a:r>
          </a:p>
          <a:p>
            <a:pPr algn="just"/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10" name="Shape 428"/>
          <p:cNvSpPr/>
          <p:nvPr/>
        </p:nvSpPr>
        <p:spPr>
          <a:xfrm>
            <a:off x="204490" y="924415"/>
            <a:ext cx="3532187" cy="2943480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428"/>
          <p:cNvSpPr/>
          <p:nvPr/>
        </p:nvSpPr>
        <p:spPr>
          <a:xfrm>
            <a:off x="4143903" y="806175"/>
            <a:ext cx="4419128" cy="1313164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28"/>
          <p:cNvSpPr/>
          <p:nvPr/>
        </p:nvSpPr>
        <p:spPr>
          <a:xfrm>
            <a:off x="4576436" y="2239045"/>
            <a:ext cx="3532187" cy="872108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2" b="89921" l="9916" r="89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58" y="3889241"/>
            <a:ext cx="1151985" cy="1229756"/>
          </a:xfrm>
          <a:prstGeom prst="rect">
            <a:avLst/>
          </a:prstGeom>
        </p:spPr>
      </p:pic>
      <p:sp>
        <p:nvSpPr>
          <p:cNvPr id="12" name="Shape 428"/>
          <p:cNvSpPr/>
          <p:nvPr/>
        </p:nvSpPr>
        <p:spPr>
          <a:xfrm>
            <a:off x="3878516" y="3205732"/>
            <a:ext cx="4518341" cy="872108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chemeClr val="bg2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956366" y="3257065"/>
            <a:ext cx="43626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¿Qué pasa si el cliente tiene datos X2 y re-empaqueta en retención o en los nuevos cargos básicos de $74.900 o $84.900 y paquetes más datos?</a:t>
            </a:r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endParaRPr lang="es-CO" sz="1100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r>
              <a:rPr lang="es-CO" sz="1100" b="1" dirty="0" smtClean="0">
                <a:solidFill>
                  <a:srgbClr val="C00000"/>
                </a:solidFill>
                <a:latin typeface="Calibri" pitchFamily="34" charset="0"/>
              </a:rPr>
              <a:t>Pierde el beneficio </a:t>
            </a:r>
            <a:r>
              <a:rPr lang="es-CO" sz="1100" dirty="0" smtClean="0">
                <a:solidFill>
                  <a:schemeClr val="tx1"/>
                </a:solidFill>
                <a:latin typeface="Calibri" pitchFamily="34" charset="0"/>
              </a:rPr>
              <a:t>datos X2 porque solo aplica para combos equilibrados</a:t>
            </a:r>
            <a:endParaRPr lang="es-CO" sz="11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" name="Shape 428"/>
          <p:cNvSpPr/>
          <p:nvPr/>
        </p:nvSpPr>
        <p:spPr>
          <a:xfrm>
            <a:off x="2195498" y="4173180"/>
            <a:ext cx="5328830" cy="872108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2273348" y="4224513"/>
            <a:ext cx="51789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¿Qué pasa si el cliente tiene </a:t>
            </a:r>
            <a:r>
              <a:rPr lang="es-CO" sz="1100" b="1" dirty="0" err="1" smtClean="0">
                <a:solidFill>
                  <a:srgbClr val="002060"/>
                </a:solidFill>
                <a:latin typeface="Calibri" pitchFamily="34" charset="0"/>
              </a:rPr>
              <a:t>promo</a:t>
            </a:r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 50% de descuento y re-empaqueta en retención o en los nuevos cargos básicos de $74.900 o $84.900 y paquetes más datos?</a:t>
            </a:r>
            <a:endParaRPr lang="es-CO" sz="1100" b="1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endParaRPr lang="es-CO" sz="1100" dirty="0">
              <a:solidFill>
                <a:srgbClr val="002060"/>
              </a:solidFill>
              <a:latin typeface="Calibri" pitchFamily="34" charset="0"/>
            </a:endParaRPr>
          </a:p>
          <a:p>
            <a:pPr algn="just"/>
            <a:r>
              <a:rPr lang="es-CO" sz="1100" b="1" dirty="0" smtClean="0">
                <a:solidFill>
                  <a:srgbClr val="C00000"/>
                </a:solidFill>
                <a:latin typeface="Calibri" pitchFamily="34" charset="0"/>
              </a:rPr>
              <a:t>Continúa con el beneficio </a:t>
            </a:r>
            <a:r>
              <a:rPr lang="es-CO" sz="1100" dirty="0" smtClean="0">
                <a:solidFill>
                  <a:schemeClr val="tx1"/>
                </a:solidFill>
                <a:latin typeface="Calibri" pitchFamily="34" charset="0"/>
              </a:rPr>
              <a:t>de descuento pero no aumenta la vigencia</a:t>
            </a:r>
            <a:endParaRPr lang="es-CO" sz="11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mama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24" y="3483547"/>
            <a:ext cx="1563028" cy="156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446"/>
          <p:cNvSpPr txBox="1"/>
          <p:nvPr/>
        </p:nvSpPr>
        <p:spPr>
          <a:xfrm>
            <a:off x="2195498" y="195250"/>
            <a:ext cx="4572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PREGUNTAS </a:t>
            </a: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FRECUENTES</a:t>
            </a:r>
            <a:endParaRPr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428"/>
          <p:cNvSpPr/>
          <p:nvPr/>
        </p:nvSpPr>
        <p:spPr>
          <a:xfrm>
            <a:off x="274575" y="908240"/>
            <a:ext cx="3532187" cy="3969250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428"/>
          <p:cNvSpPr/>
          <p:nvPr/>
        </p:nvSpPr>
        <p:spPr>
          <a:xfrm>
            <a:off x="4179174" y="843558"/>
            <a:ext cx="4419128" cy="1287372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chemeClr val="bg2">
                <a:lumMod val="75000"/>
                <a:lumOff val="2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28"/>
          <p:cNvSpPr/>
          <p:nvPr/>
        </p:nvSpPr>
        <p:spPr>
          <a:xfrm>
            <a:off x="4118982" y="2313103"/>
            <a:ext cx="4717676" cy="1159527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334732" y="1011827"/>
            <a:ext cx="3411872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1050" b="1" dirty="0">
                <a:solidFill>
                  <a:srgbClr val="002060"/>
                </a:solidFill>
                <a:latin typeface="Calibri" pitchFamily="34" charset="0"/>
              </a:rPr>
              <a:t>Si un cliente </a:t>
            </a:r>
            <a:r>
              <a:rPr lang="es-CO" sz="1050" b="1" dirty="0" smtClean="0">
                <a:solidFill>
                  <a:srgbClr val="002060"/>
                </a:solidFill>
                <a:latin typeface="Calibri" pitchFamily="34" charset="0"/>
              </a:rPr>
              <a:t>solicita Portar </a:t>
            </a:r>
            <a:r>
              <a:rPr lang="es-CO" sz="1050" b="1" dirty="0">
                <a:solidFill>
                  <a:srgbClr val="002060"/>
                </a:solidFill>
                <a:latin typeface="Calibri" pitchFamily="34" charset="0"/>
              </a:rPr>
              <a:t>a </a:t>
            </a:r>
            <a:r>
              <a:rPr lang="es-CO" sz="1050" b="1" dirty="0" smtClean="0">
                <a:solidFill>
                  <a:srgbClr val="002060"/>
                </a:solidFill>
                <a:latin typeface="Calibri" pitchFamily="34" charset="0"/>
              </a:rPr>
              <a:t>Pospago y cae </a:t>
            </a:r>
            <a:r>
              <a:rPr lang="es-CO" sz="1050" b="1" dirty="0">
                <a:solidFill>
                  <a:srgbClr val="002060"/>
                </a:solidFill>
                <a:latin typeface="Calibri" pitchFamily="34" charset="0"/>
              </a:rPr>
              <a:t>en Prepago, </a:t>
            </a:r>
            <a:r>
              <a:rPr lang="es-CO" sz="1050" b="1" dirty="0" smtClean="0">
                <a:solidFill>
                  <a:srgbClr val="002060"/>
                </a:solidFill>
                <a:latin typeface="Calibri" pitchFamily="34" charset="0"/>
              </a:rPr>
              <a:t>se debe:</a:t>
            </a:r>
          </a:p>
          <a:p>
            <a:pPr lvl="0"/>
            <a:endParaRPr lang="es-CO" sz="105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pPr lvl="3" algn="ctr"/>
            <a:r>
              <a:rPr lang="es-CO" sz="1100" b="1" dirty="0" smtClean="0">
                <a:latin typeface="Calibri" pitchFamily="34" charset="0"/>
              </a:rPr>
              <a:t>1</a:t>
            </a:r>
            <a:r>
              <a:rPr lang="es-CO" sz="1100" dirty="0" smtClean="0">
                <a:latin typeface="Calibri" pitchFamily="34" charset="0"/>
              </a:rPr>
              <a:t>. El canal debe </a:t>
            </a:r>
            <a:r>
              <a:rPr lang="es-CO" sz="1100" dirty="0">
                <a:solidFill>
                  <a:srgbClr val="C00000"/>
                </a:solidFill>
                <a:latin typeface="Calibri" pitchFamily="34" charset="0"/>
              </a:rPr>
              <a:t>anular</a:t>
            </a:r>
            <a:r>
              <a:rPr lang="es-CO" sz="1100" dirty="0">
                <a:latin typeface="Calibri" pitchFamily="34" charset="0"/>
              </a:rPr>
              <a:t> la </a:t>
            </a:r>
            <a:r>
              <a:rPr lang="es-CO" sz="1100" dirty="0" smtClean="0">
                <a:latin typeface="Calibri" pitchFamily="34" charset="0"/>
              </a:rPr>
              <a:t>factura</a:t>
            </a: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>
              <a:latin typeface="Calibri" pitchFamily="34" charset="0"/>
            </a:endParaRPr>
          </a:p>
          <a:p>
            <a:pPr lvl="3" algn="ctr"/>
            <a:r>
              <a:rPr lang="es-CO" sz="1100" b="1" dirty="0" smtClean="0">
                <a:solidFill>
                  <a:schemeClr val="tx1"/>
                </a:solidFill>
                <a:latin typeface="Calibri" pitchFamily="34" charset="0"/>
              </a:rPr>
              <a:t>2. </a:t>
            </a:r>
            <a:r>
              <a:rPr lang="es-CO" sz="1100" dirty="0" smtClean="0">
                <a:solidFill>
                  <a:srgbClr val="C00000"/>
                </a:solidFill>
                <a:latin typeface="Calibri" pitchFamily="34" charset="0"/>
              </a:rPr>
              <a:t>Migrar</a:t>
            </a:r>
            <a:r>
              <a:rPr lang="es-CO" sz="1100" dirty="0" smtClean="0">
                <a:latin typeface="Calibri" pitchFamily="34" charset="0"/>
              </a:rPr>
              <a:t> </a:t>
            </a:r>
            <a:r>
              <a:rPr lang="es-CO" sz="1100" dirty="0">
                <a:latin typeface="Calibri" pitchFamily="34" charset="0"/>
              </a:rPr>
              <a:t>a </a:t>
            </a:r>
            <a:r>
              <a:rPr lang="es-CO" sz="1100" dirty="0" smtClean="0">
                <a:latin typeface="Calibri" pitchFamily="34" charset="0"/>
              </a:rPr>
              <a:t>pospago</a:t>
            </a:r>
          </a:p>
          <a:p>
            <a:pPr lvl="3" algn="ctr"/>
            <a:endParaRPr lang="es-CO" sz="1000" dirty="0">
              <a:latin typeface="Calibri" pitchFamily="34" charset="0"/>
            </a:endParaRP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>
              <a:latin typeface="Calibri" pitchFamily="34" charset="0"/>
            </a:endParaRPr>
          </a:p>
          <a:p>
            <a:pPr lvl="3" algn="ctr"/>
            <a:r>
              <a:rPr lang="es-CO" sz="1100" b="1" dirty="0" smtClean="0">
                <a:latin typeface="Calibri" pitchFamily="34" charset="0"/>
              </a:rPr>
              <a:t>3. </a:t>
            </a:r>
            <a:r>
              <a:rPr lang="es-CO" sz="1100" dirty="0" smtClean="0">
                <a:latin typeface="Calibri" pitchFamily="34" charset="0"/>
              </a:rPr>
              <a:t>Crear </a:t>
            </a:r>
            <a:r>
              <a:rPr lang="es-CO" sz="1100" dirty="0">
                <a:latin typeface="Calibri" pitchFamily="34" charset="0"/>
              </a:rPr>
              <a:t>la </a:t>
            </a:r>
            <a:r>
              <a:rPr lang="es-CO" sz="1100" dirty="0">
                <a:solidFill>
                  <a:srgbClr val="C00000"/>
                </a:solidFill>
                <a:latin typeface="Calibri" pitchFamily="34" charset="0"/>
              </a:rPr>
              <a:t>incidencia </a:t>
            </a:r>
            <a:r>
              <a:rPr lang="es-CO" sz="1100" dirty="0">
                <a:latin typeface="Calibri" pitchFamily="34" charset="0"/>
              </a:rPr>
              <a:t>incluyendo la evidencia de anulación de </a:t>
            </a:r>
            <a:r>
              <a:rPr lang="es-CO" sz="1100" dirty="0" smtClean="0">
                <a:latin typeface="Calibri" pitchFamily="34" charset="0"/>
              </a:rPr>
              <a:t>factura</a:t>
            </a: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>
              <a:latin typeface="Calibri" pitchFamily="34" charset="0"/>
            </a:endParaRPr>
          </a:p>
          <a:p>
            <a:pPr lvl="3" algn="ctr"/>
            <a:r>
              <a:rPr lang="es-CO" sz="1100" b="1" dirty="0" smtClean="0">
                <a:latin typeface="Calibri" pitchFamily="34" charset="0"/>
              </a:rPr>
              <a:t>4</a:t>
            </a:r>
            <a:r>
              <a:rPr lang="es-CO" sz="1100" dirty="0" smtClean="0">
                <a:latin typeface="Calibri" pitchFamily="34" charset="0"/>
              </a:rPr>
              <a:t>. Incidencias </a:t>
            </a:r>
            <a:r>
              <a:rPr lang="es-CO" sz="1100" dirty="0">
                <a:solidFill>
                  <a:srgbClr val="C00000"/>
                </a:solidFill>
                <a:latin typeface="Calibri" pitchFamily="34" charset="0"/>
              </a:rPr>
              <a:t>aprovisionará </a:t>
            </a:r>
            <a:r>
              <a:rPr lang="es-CO" sz="1100" dirty="0">
                <a:latin typeface="Calibri" pitchFamily="34" charset="0"/>
              </a:rPr>
              <a:t>la promo para el siguiente </a:t>
            </a:r>
            <a:r>
              <a:rPr lang="es-CO" sz="1100" dirty="0" smtClean="0">
                <a:latin typeface="Calibri" pitchFamily="34" charset="0"/>
              </a:rPr>
              <a:t>ciclo</a:t>
            </a: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000" dirty="0" smtClean="0">
              <a:latin typeface="Calibri" pitchFamily="34" charset="0"/>
            </a:endParaRPr>
          </a:p>
          <a:p>
            <a:pPr lvl="3" algn="ctr"/>
            <a:endParaRPr lang="es-CO" sz="1100" dirty="0">
              <a:latin typeface="Calibri" pitchFamily="34" charset="0"/>
            </a:endParaRPr>
          </a:p>
          <a:p>
            <a:pPr lvl="3" algn="ctr"/>
            <a:r>
              <a:rPr lang="es-CO" sz="1100" b="1" dirty="0" smtClean="0">
                <a:latin typeface="Calibri" pitchFamily="34" charset="0"/>
              </a:rPr>
              <a:t>5</a:t>
            </a:r>
            <a:r>
              <a:rPr lang="es-CO" sz="1100" dirty="0" smtClean="0">
                <a:latin typeface="Calibri" pitchFamily="34" charset="0"/>
              </a:rPr>
              <a:t>. Cada </a:t>
            </a:r>
            <a:r>
              <a:rPr lang="es-CO" sz="1100" dirty="0">
                <a:latin typeface="Calibri" pitchFamily="34" charset="0"/>
              </a:rPr>
              <a:t>canal </a:t>
            </a:r>
            <a:r>
              <a:rPr lang="es-CO" sz="1100" dirty="0">
                <a:solidFill>
                  <a:srgbClr val="C00000"/>
                </a:solidFill>
                <a:latin typeface="Calibri" pitchFamily="34" charset="0"/>
              </a:rPr>
              <a:t>debe hacer el ajuste </a:t>
            </a:r>
            <a:r>
              <a:rPr lang="es-CO" sz="1100" dirty="0">
                <a:latin typeface="Calibri" pitchFamily="34" charset="0"/>
              </a:rPr>
              <a:t>de recursos del cargo básico y de Datos X2 </a:t>
            </a:r>
          </a:p>
          <a:p>
            <a:pPr lvl="0"/>
            <a:endParaRPr lang="es-CO" sz="1000" dirty="0">
              <a:latin typeface="Calibri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4185015" y="2423506"/>
            <a:ext cx="465164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¿Como darle </a:t>
            </a:r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la </a:t>
            </a:r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promoción a un </a:t>
            </a:r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“cambio de </a:t>
            </a:r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número”?</a:t>
            </a:r>
          </a:p>
          <a:p>
            <a:endParaRPr lang="es-CO" sz="11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En caso de cambio de número y que </a:t>
            </a:r>
            <a:r>
              <a:rPr lang="es-CO" sz="1100" dirty="0" smtClean="0">
                <a:solidFill>
                  <a:srgbClr val="C00000"/>
                </a:solidFill>
                <a:latin typeface="Calibri" pitchFamily="34" charset="0"/>
              </a:rPr>
              <a:t>el cliente no quiera perder la promoción 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se debe adjuntar soportes del cambio de número y crear incidencia para que se le restablezca la promoción </a:t>
            </a:r>
            <a:endParaRPr lang="es-CO" sz="11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185015" y="853657"/>
            <a:ext cx="441328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¿Si el cliente tiene promo 50% de descuento  y cede el contrato pierde la promo?</a:t>
            </a:r>
          </a:p>
          <a:p>
            <a:endParaRPr lang="es-CO" sz="1100" b="1" dirty="0" smtClean="0">
              <a:solidFill>
                <a:srgbClr val="002060"/>
              </a:solidFill>
              <a:latin typeface="Calibri" pitchFamily="34" charset="0"/>
            </a:endParaRPr>
          </a:p>
          <a:p>
            <a:r>
              <a:rPr lang="es-CO" sz="1100" dirty="0" smtClean="0">
                <a:solidFill>
                  <a:srgbClr val="C00000"/>
                </a:solidFill>
                <a:latin typeface="Calibri" pitchFamily="34" charset="0"/>
              </a:rPr>
              <a:t>No la pierde. </a:t>
            </a:r>
            <a:r>
              <a:rPr lang="es-CO" sz="1100" dirty="0" smtClean="0">
                <a:solidFill>
                  <a:schemeClr val="tx1"/>
                </a:solidFill>
                <a:latin typeface="Calibri" pitchFamily="34" charset="0"/>
              </a:rPr>
              <a:t>Después de la cesión de contrato el canal 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debe reportar la cesión a los siguientes correos  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hlinkClick r:id="rId4"/>
              </a:rPr>
              <a:t>Katherine.cadavid@tigoune.com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hlinkClick r:id="rId5"/>
              </a:rPr>
              <a:t>luisa.duarte@tigoune.com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hlinkClick r:id="rId6"/>
              </a:rPr>
              <a:t>maria.moncada@asesor.une.com.co</a:t>
            </a:r>
            <a:r>
              <a:rPr lang="es-CO" sz="11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 con la información correspondiente.  </a:t>
            </a:r>
            <a:endParaRPr lang="es-CO" sz="11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" name="1 Flecha derecha"/>
          <p:cNvSpPr/>
          <p:nvPr/>
        </p:nvSpPr>
        <p:spPr>
          <a:xfrm rot="5400000">
            <a:off x="1871084" y="1757411"/>
            <a:ext cx="343842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Flecha derecha"/>
          <p:cNvSpPr/>
          <p:nvPr/>
        </p:nvSpPr>
        <p:spPr>
          <a:xfrm rot="5400000">
            <a:off x="1868747" y="2382757"/>
            <a:ext cx="343842" cy="3600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5 Flecha derecha"/>
          <p:cNvSpPr/>
          <p:nvPr/>
        </p:nvSpPr>
        <p:spPr>
          <a:xfrm rot="5400000">
            <a:off x="1871084" y="3197571"/>
            <a:ext cx="343842" cy="360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Flecha derecha"/>
          <p:cNvSpPr/>
          <p:nvPr/>
        </p:nvSpPr>
        <p:spPr>
          <a:xfrm rot="5400000">
            <a:off x="1857697" y="4005857"/>
            <a:ext cx="343842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3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2195498" y="195250"/>
            <a:ext cx="4773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PREGUNTAS </a:t>
            </a: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FRECUENTES</a:t>
            </a:r>
            <a:endParaRPr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439737" y="683457"/>
            <a:ext cx="3532187" cy="1487487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4572000" y="801701"/>
            <a:ext cx="3600450" cy="1319212"/>
          </a:xfrm>
          <a:custGeom>
            <a:avLst/>
            <a:gdLst/>
            <a:ahLst/>
            <a:cxnLst/>
            <a:rect l="0" t="0" r="0" b="0"/>
            <a:pathLst>
              <a:path w="3600450" h="1319212" extrusionOk="0">
                <a:moveTo>
                  <a:pt x="219873" y="0"/>
                </a:moveTo>
                <a:lnTo>
                  <a:pt x="3600450" y="0"/>
                </a:lnTo>
                <a:lnTo>
                  <a:pt x="3600450" y="0"/>
                </a:lnTo>
                <a:lnTo>
                  <a:pt x="3600450" y="1099339"/>
                </a:lnTo>
                <a:cubicBezTo>
                  <a:pt x="3600450" y="1220772"/>
                  <a:pt x="3502010" y="1319212"/>
                  <a:pt x="3380577" y="1319212"/>
                </a:cubicBezTo>
                <a:lnTo>
                  <a:pt x="0" y="1319212"/>
                </a:lnTo>
                <a:lnTo>
                  <a:pt x="0" y="1319212"/>
                </a:lnTo>
                <a:lnTo>
                  <a:pt x="0" y="219873"/>
                </a:lnTo>
                <a:cubicBezTo>
                  <a:pt x="0" y="98440"/>
                  <a:pt x="98440" y="0"/>
                  <a:pt x="219873" y="0"/>
                </a:cubicBezTo>
                <a:close/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503"/>
          <p:cNvSpPr/>
          <p:nvPr/>
        </p:nvSpPr>
        <p:spPr>
          <a:xfrm>
            <a:off x="2770300" y="2174066"/>
            <a:ext cx="4505844" cy="2773948"/>
          </a:xfrm>
          <a:custGeom>
            <a:avLst/>
            <a:gdLst/>
            <a:ahLst/>
            <a:cxnLst/>
            <a:rect l="0" t="0" r="0" b="0"/>
            <a:pathLst>
              <a:path w="4419600" h="2119313" extrusionOk="0">
                <a:moveTo>
                  <a:pt x="353226" y="0"/>
                </a:moveTo>
                <a:lnTo>
                  <a:pt x="4419600" y="0"/>
                </a:lnTo>
                <a:lnTo>
                  <a:pt x="4419600" y="0"/>
                </a:lnTo>
                <a:lnTo>
                  <a:pt x="4419600" y="1766087"/>
                </a:lnTo>
                <a:cubicBezTo>
                  <a:pt x="4419600" y="1961168"/>
                  <a:pt x="4261455" y="2119313"/>
                  <a:pt x="4066374" y="2119313"/>
                </a:cubicBezTo>
                <a:lnTo>
                  <a:pt x="0" y="2119313"/>
                </a:lnTo>
                <a:lnTo>
                  <a:pt x="0" y="2119313"/>
                </a:lnTo>
                <a:lnTo>
                  <a:pt x="0" y="353226"/>
                </a:lnTo>
                <a:cubicBezTo>
                  <a:pt x="0" y="158145"/>
                  <a:pt x="158145" y="0"/>
                  <a:pt x="353226" y="0"/>
                </a:cubicBezTo>
                <a:close/>
              </a:path>
            </a:pathLst>
          </a:cu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501"/>
          <p:cNvSpPr/>
          <p:nvPr/>
        </p:nvSpPr>
        <p:spPr>
          <a:xfrm>
            <a:off x="105522" y="3112398"/>
            <a:ext cx="2520280" cy="1763608"/>
          </a:xfrm>
          <a:custGeom>
            <a:avLst/>
            <a:gdLst/>
            <a:ahLst/>
            <a:cxnLst/>
            <a:rect l="0" t="0" r="0" b="0"/>
            <a:pathLst>
              <a:path w="3600450" h="1319212" extrusionOk="0">
                <a:moveTo>
                  <a:pt x="219873" y="0"/>
                </a:moveTo>
                <a:lnTo>
                  <a:pt x="3600450" y="0"/>
                </a:lnTo>
                <a:lnTo>
                  <a:pt x="3600450" y="0"/>
                </a:lnTo>
                <a:lnTo>
                  <a:pt x="3600450" y="1099339"/>
                </a:lnTo>
                <a:cubicBezTo>
                  <a:pt x="3600450" y="1220772"/>
                  <a:pt x="3502010" y="1319212"/>
                  <a:pt x="3380577" y="1319212"/>
                </a:cubicBezTo>
                <a:lnTo>
                  <a:pt x="0" y="1319212"/>
                </a:lnTo>
                <a:lnTo>
                  <a:pt x="0" y="1319212"/>
                </a:lnTo>
                <a:lnTo>
                  <a:pt x="0" y="219873"/>
                </a:lnTo>
                <a:cubicBezTo>
                  <a:pt x="0" y="98440"/>
                  <a:pt x="98440" y="0"/>
                  <a:pt x="219873" y="0"/>
                </a:cubicBezTo>
                <a:close/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2" b="100000" l="1477" r="98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398" y="3101848"/>
            <a:ext cx="1812801" cy="1407407"/>
          </a:xfrm>
          <a:prstGeom prst="rect">
            <a:avLst/>
          </a:prstGeom>
        </p:spPr>
      </p:pic>
      <p:sp>
        <p:nvSpPr>
          <p:cNvPr id="12" name="Shape 431"/>
          <p:cNvSpPr txBox="1"/>
          <p:nvPr/>
        </p:nvSpPr>
        <p:spPr>
          <a:xfrm>
            <a:off x="4716462" y="1011251"/>
            <a:ext cx="34560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¿Un cliente puede tener las 3 promociones: Datos, Bono y Descuento en cargo básico?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siempre que cumpla las condiciones puede acumular los beneficios</a:t>
            </a:r>
            <a:endParaRPr dirty="0"/>
          </a:p>
        </p:txBody>
      </p:sp>
      <p:sp>
        <p:nvSpPr>
          <p:cNvPr id="13" name="Shape 433">
            <a:extLst>
              <a:ext uri="{FF2B5EF4-FFF2-40B4-BE49-F238E27FC236}">
                <a16:creationId xmlns="" xmlns:a16="http://schemas.microsoft.com/office/drawing/2014/main" id="{EC7F467B-1891-4765-9C9E-5F46562BAFA6}"/>
              </a:ext>
            </a:extLst>
          </p:cNvPr>
          <p:cNvSpPr txBox="1"/>
          <p:nvPr/>
        </p:nvSpPr>
        <p:spPr>
          <a:xfrm>
            <a:off x="420687" y="826332"/>
            <a:ext cx="3551100" cy="134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¿Si un cliente adquirió alguna de las promociones de bono entre enero 2017 y </a:t>
            </a:r>
            <a:r>
              <a:rPr lang="es-CO" sz="1200" b="1" dirty="0" smtClean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abril </a:t>
            </a:r>
            <a:r>
              <a:rPr lang="es-CO" sz="1200" b="1" i="0" u="none" dirty="0" smtClean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2018, puede acceder a la promoción de bono?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si el cliente tuvo algún bono durante ese periodo, no podrá acceder a la promoción </a:t>
            </a:r>
            <a:r>
              <a:rPr lang="es-CO" sz="12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Madres</a:t>
            </a:r>
            <a:r>
              <a:rPr lang="es-C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haya redimido el beneficio.</a:t>
            </a:r>
            <a:endParaRPr dirty="0"/>
          </a:p>
        </p:txBody>
      </p:sp>
      <p:sp>
        <p:nvSpPr>
          <p:cNvPr id="14" name="Shape 504"/>
          <p:cNvSpPr txBox="1"/>
          <p:nvPr/>
        </p:nvSpPr>
        <p:spPr>
          <a:xfrm>
            <a:off x="2768800" y="2169192"/>
            <a:ext cx="4507344" cy="25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¿Qué pasa si cliente tiene la promoción datos X2 y entra en mora, cancela, migra a prepago, baja o sube su cargo básico?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dirty="0">
              <a:solidFill>
                <a:srgbClr val="002A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Mora,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disfrutará</a:t>
            </a:r>
            <a:r>
              <a:rPr lang="es-CO" sz="1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beneficio cuando se ponga al día en su factura.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Migra a prepago,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pierde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promoción.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cambia su cargo básico (aumento o disminución), continúa disfrutando del beneficio  de doble navegación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según el nuevo plan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no se extienda la vigencia.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 a otro Operador, no permite continuar disfrutando el beneficio porque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 hay intercambio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promociones entre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Operadores.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cede la línea </a:t>
            </a:r>
            <a:r>
              <a:rPr lang="es-CO" sz="1100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 PIERDE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beneficio.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cambia de número pierde la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promoción pero recupera creando una incidencia 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92326" y="3219822"/>
            <a:ext cx="230425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solidFill>
                  <a:srgbClr val="002060"/>
                </a:solidFill>
                <a:latin typeface="Calibri" pitchFamily="34" charset="0"/>
              </a:rPr>
              <a:t>¿Si un cliente adquirió alguna de las promociones de datos (doble o triple) o de descuento (6 y 12 o 50% de descuento), puede acceder a datos X2 y 50% de descuento de </a:t>
            </a:r>
            <a:r>
              <a:rPr lang="es-CO" sz="1050" b="1" dirty="0" smtClean="0">
                <a:solidFill>
                  <a:srgbClr val="002060"/>
                </a:solidFill>
                <a:latin typeface="Calibri" pitchFamily="34" charset="0"/>
              </a:rPr>
              <a:t>madres?</a:t>
            </a:r>
            <a:endParaRPr lang="es-CO" sz="1050" b="1" dirty="0">
              <a:solidFill>
                <a:srgbClr val="002060"/>
              </a:solidFill>
              <a:latin typeface="Calibri" pitchFamily="34" charset="0"/>
            </a:endParaRPr>
          </a:p>
          <a:p>
            <a:pPr algn="ctr"/>
            <a:endParaRPr lang="es-CO" sz="1050" b="1" dirty="0">
              <a:solidFill>
                <a:srgbClr val="002060"/>
              </a:solidFill>
              <a:latin typeface="Calibri" pitchFamily="34" charset="0"/>
            </a:endParaRPr>
          </a:p>
          <a:p>
            <a:pPr algn="ctr"/>
            <a:r>
              <a:rPr lang="es-CO" sz="1050" dirty="0">
                <a:solidFill>
                  <a:srgbClr val="C00000"/>
                </a:solidFill>
                <a:latin typeface="Calibri" pitchFamily="34" charset="0"/>
              </a:rPr>
              <a:t>Si</a:t>
            </a:r>
            <a:r>
              <a:rPr lang="es-CO" sz="1050" dirty="0">
                <a:latin typeface="Calibri" pitchFamily="34" charset="0"/>
              </a:rPr>
              <a:t>, el cliente puede disfrutar de las </a:t>
            </a:r>
          </a:p>
          <a:p>
            <a:pPr algn="ctr"/>
            <a:r>
              <a:rPr lang="es-CO" sz="1050" dirty="0">
                <a:latin typeface="Calibri" pitchFamily="34" charset="0"/>
              </a:rPr>
              <a:t>promociones de datos X2 y/o  descuento del 50% si cumple las condiciones </a:t>
            </a:r>
          </a:p>
          <a:p>
            <a:pPr algn="ctr"/>
            <a:endParaRPr lang="es-CO" sz="1050" dirty="0">
              <a:latin typeface="Calibri" pitchFamily="34" charset="0"/>
            </a:endParaRPr>
          </a:p>
          <a:p>
            <a:pPr algn="ctr"/>
            <a:endParaRPr lang="es-CO" sz="1050" dirty="0">
              <a:latin typeface="Calibri" pitchFamily="34" charset="0"/>
            </a:endParaRPr>
          </a:p>
          <a:p>
            <a:pPr algn="ctr"/>
            <a:endParaRPr lang="es-CO" sz="10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2195498" y="195250"/>
            <a:ext cx="4572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PREGUNTAS </a:t>
            </a: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FRECUENTES</a:t>
            </a:r>
            <a:endParaRPr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446087" y="809600"/>
            <a:ext cx="3498850" cy="1186086"/>
          </a:xfrm>
          <a:custGeom>
            <a:avLst/>
            <a:gdLst/>
            <a:ahLst/>
            <a:cxnLst/>
            <a:rect l="0" t="0" r="0" b="0"/>
            <a:pathLst>
              <a:path w="3498850" h="1152525" extrusionOk="0">
                <a:moveTo>
                  <a:pt x="192091" y="0"/>
                </a:moveTo>
                <a:lnTo>
                  <a:pt x="3498850" y="0"/>
                </a:lnTo>
                <a:lnTo>
                  <a:pt x="3498850" y="0"/>
                </a:lnTo>
                <a:lnTo>
                  <a:pt x="3498850" y="960434"/>
                </a:lnTo>
                <a:cubicBezTo>
                  <a:pt x="3498850" y="1066523"/>
                  <a:pt x="3412848" y="1152525"/>
                  <a:pt x="3306759" y="1152525"/>
                </a:cubicBezTo>
                <a:lnTo>
                  <a:pt x="0" y="1152525"/>
                </a:lnTo>
                <a:lnTo>
                  <a:pt x="0" y="1152525"/>
                </a:lnTo>
                <a:lnTo>
                  <a:pt x="0" y="192091"/>
                </a:lnTo>
                <a:cubicBezTo>
                  <a:pt x="0" y="86002"/>
                  <a:pt x="86002" y="0"/>
                  <a:pt x="192091" y="0"/>
                </a:cubicBezTo>
                <a:close/>
              </a:path>
            </a:pathLst>
          </a:custGeom>
          <a:noFill/>
          <a:ln w="9525" cap="flat" cmpd="sng">
            <a:solidFill>
              <a:srgbClr val="E66E0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835696" y="2278781"/>
            <a:ext cx="4705202" cy="2741242"/>
          </a:xfrm>
          <a:custGeom>
            <a:avLst/>
            <a:gdLst/>
            <a:ahLst/>
            <a:cxnLst/>
            <a:rect l="0" t="0" r="0" b="0"/>
            <a:pathLst>
              <a:path w="4592637" h="2119312" extrusionOk="0">
                <a:moveTo>
                  <a:pt x="353226" y="0"/>
                </a:moveTo>
                <a:lnTo>
                  <a:pt x="4592637" y="0"/>
                </a:lnTo>
                <a:lnTo>
                  <a:pt x="4592637" y="0"/>
                </a:lnTo>
                <a:lnTo>
                  <a:pt x="4592637" y="1766086"/>
                </a:lnTo>
                <a:cubicBezTo>
                  <a:pt x="4592637" y="1961167"/>
                  <a:pt x="4434492" y="2119312"/>
                  <a:pt x="4239411" y="2119312"/>
                </a:cubicBezTo>
                <a:lnTo>
                  <a:pt x="0" y="2119312"/>
                </a:lnTo>
                <a:lnTo>
                  <a:pt x="0" y="2119312"/>
                </a:lnTo>
                <a:lnTo>
                  <a:pt x="0" y="353226"/>
                </a:lnTo>
                <a:cubicBezTo>
                  <a:pt x="0" y="158145"/>
                  <a:pt x="158145" y="0"/>
                  <a:pt x="353226" y="0"/>
                </a:cubicBezTo>
                <a:close/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4643425" y="719050"/>
            <a:ext cx="3498850" cy="1557338"/>
          </a:xfrm>
          <a:custGeom>
            <a:avLst/>
            <a:gdLst/>
            <a:ahLst/>
            <a:cxnLst/>
            <a:rect l="0" t="0" r="0" b="0"/>
            <a:pathLst>
              <a:path w="3498850" h="1557338" extrusionOk="0">
                <a:moveTo>
                  <a:pt x="259562" y="0"/>
                </a:moveTo>
                <a:lnTo>
                  <a:pt x="3498850" y="0"/>
                </a:lnTo>
                <a:lnTo>
                  <a:pt x="3498850" y="0"/>
                </a:lnTo>
                <a:lnTo>
                  <a:pt x="3498850" y="1297776"/>
                </a:lnTo>
                <a:cubicBezTo>
                  <a:pt x="3498850" y="1441128"/>
                  <a:pt x="3382640" y="1557338"/>
                  <a:pt x="3239288" y="1557338"/>
                </a:cubicBezTo>
                <a:lnTo>
                  <a:pt x="0" y="1557338"/>
                </a:lnTo>
                <a:lnTo>
                  <a:pt x="0" y="1557338"/>
                </a:lnTo>
                <a:lnTo>
                  <a:pt x="0" y="259562"/>
                </a:lnTo>
                <a:cubicBezTo>
                  <a:pt x="0" y="116210"/>
                  <a:pt x="116210" y="0"/>
                  <a:pt x="259562" y="0"/>
                </a:cubicBezTo>
                <a:close/>
              </a:path>
            </a:pathLst>
          </a:cu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7110313" y="2885455"/>
            <a:ext cx="1649412" cy="1608137"/>
          </a:xfrm>
          <a:custGeom>
            <a:avLst/>
            <a:gdLst/>
            <a:ahLst/>
            <a:cxnLst/>
            <a:rect l="0" t="0" r="0" b="0"/>
            <a:pathLst>
              <a:path w="1649412" h="1608137" extrusionOk="0">
                <a:moveTo>
                  <a:pt x="268028" y="0"/>
                </a:moveTo>
                <a:lnTo>
                  <a:pt x="1649412" y="0"/>
                </a:lnTo>
                <a:lnTo>
                  <a:pt x="1649412" y="0"/>
                </a:lnTo>
                <a:lnTo>
                  <a:pt x="1649412" y="1340109"/>
                </a:lnTo>
                <a:cubicBezTo>
                  <a:pt x="1649412" y="1488137"/>
                  <a:pt x="1529412" y="1608137"/>
                  <a:pt x="1381384" y="1608137"/>
                </a:cubicBezTo>
                <a:lnTo>
                  <a:pt x="0" y="1608137"/>
                </a:lnTo>
                <a:lnTo>
                  <a:pt x="0" y="1608137"/>
                </a:lnTo>
                <a:lnTo>
                  <a:pt x="0" y="268028"/>
                </a:lnTo>
                <a:cubicBezTo>
                  <a:pt x="0" y="120000"/>
                  <a:pt x="120000" y="0"/>
                  <a:pt x="268028" y="0"/>
                </a:cubicBezTo>
                <a:close/>
              </a:path>
            </a:pathLst>
          </a:custGeom>
          <a:noFill/>
          <a:ln w="952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4" descr="Resultado de imagen para mama vecto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2539474"/>
            <a:ext cx="1926028" cy="256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449"/>
          <p:cNvSpPr txBox="1"/>
          <p:nvPr/>
        </p:nvSpPr>
        <p:spPr>
          <a:xfrm>
            <a:off x="1889515" y="2278780"/>
            <a:ext cx="4572000" cy="222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¿Qué pasa si cliente tiene la promoción de 50% de descuento y entra en mora, cancela, migra a prepago, baja o sube su cargo básico?</a:t>
            </a:r>
            <a:endParaRPr dirty="0"/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Mora,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disfrutará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beneficio cuando se ponga al día en su factura.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Migra a prepago,</a:t>
            </a:r>
            <a:r>
              <a:rPr lang="es-CO" sz="1100" b="1" dirty="0">
                <a:solidFill>
                  <a:srgbClr val="DC081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pierde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promoción.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modifica su cargo básico (subir o bajar),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conserva la promoción</a:t>
            </a:r>
            <a:r>
              <a:rPr lang="es-CO" sz="11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el cargo básico que tenga en el momento de recibir la factura. La  vigencia se mantiene según el mes que haya adquirido la promoción, no se extienda la vigencia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 a otro Operador, no permite continuar disfrutando el beneficio porque </a:t>
            </a:r>
            <a:r>
              <a:rPr lang="es-CO" sz="11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 hay intercambio</a:t>
            </a:r>
            <a:r>
              <a:rPr lang="es-CO" sz="11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promociones entre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Operadores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el cliente cede la línea </a:t>
            </a:r>
            <a:r>
              <a:rPr lang="es-CO" sz="11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 PIERDE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beneficio pero se debe enviar una notificación al segmento pospago </a:t>
            </a:r>
            <a:endParaRPr lang="es-CO" sz="11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-CO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cambia de número pierde la </a:t>
            </a:r>
            <a:r>
              <a:rPr lang="es-CO" sz="11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promoción, pero se puede recuperar creando una incidencia </a:t>
            </a:r>
            <a:endParaRPr lang="es-CO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875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450"/>
          <p:cNvSpPr txBox="1"/>
          <p:nvPr/>
        </p:nvSpPr>
        <p:spPr>
          <a:xfrm>
            <a:off x="603250" y="843037"/>
            <a:ext cx="34068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¿Si el cliente quiere redimir el bono en el </a:t>
            </a:r>
            <a:r>
              <a:rPr lang="es-CO" sz="1200" b="1" i="0" u="none" dirty="0" smtClean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pago recurrente  </a:t>
            </a: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de su </a:t>
            </a:r>
            <a:r>
              <a:rPr lang="es-CO" sz="1200" b="1" i="0" u="none" dirty="0" smtClean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línea pospago, </a:t>
            </a: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lo puede hacer?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CO" sz="1200" b="0" i="0" u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bono solo aplica para el pago del primer cargo básico de un </a:t>
            </a:r>
            <a:r>
              <a:rPr lang="es-CO" sz="12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plan pospago.</a:t>
            </a:r>
            <a:endParaRPr dirty="0"/>
          </a:p>
        </p:txBody>
      </p:sp>
      <p:sp>
        <p:nvSpPr>
          <p:cNvPr id="15" name="Shape 452"/>
          <p:cNvSpPr txBox="1"/>
          <p:nvPr/>
        </p:nvSpPr>
        <p:spPr>
          <a:xfrm>
            <a:off x="4740263" y="723812"/>
            <a:ext cx="3402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¿Qué pasa si el cliente quiere redimir en un equipo que no se encuentra en la tienda en el momento de la redención?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asesor debe informar al cliente que la redención se puede hacer en el </a:t>
            </a: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inventario disponible 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tienda. No se harán excepciones por 	inventario.</a:t>
            </a:r>
            <a:endParaRPr dirty="0"/>
          </a:p>
        </p:txBody>
      </p:sp>
      <p:sp>
        <p:nvSpPr>
          <p:cNvPr id="16" name="Shape 455"/>
          <p:cNvSpPr txBox="1"/>
          <p:nvPr/>
        </p:nvSpPr>
        <p:spPr>
          <a:xfrm>
            <a:off x="7198556" y="2997423"/>
            <a:ext cx="15414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¿Puede utilizar el BONO otra persona?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dirty="0">
              <a:solidFill>
                <a:srgbClr val="002A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 que la única persona que puede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redimir el bono es quien toma el plan.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8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464">
            <a:extLst>
              <a:ext uri="{FF2B5EF4-FFF2-40B4-BE49-F238E27FC236}">
                <a16:creationId xmlns="" xmlns:a16="http://schemas.microsoft.com/office/drawing/2014/main" id="{B61E081F-591B-439E-9CD1-8283A9697531}"/>
              </a:ext>
            </a:extLst>
          </p:cNvPr>
          <p:cNvSpPr txBox="1"/>
          <p:nvPr/>
        </p:nvSpPr>
        <p:spPr>
          <a:xfrm>
            <a:off x="2195498" y="195250"/>
            <a:ext cx="4782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4"/>
              </a:buClr>
              <a:buSzPts val="2800"/>
              <a:buFont typeface="Calibri"/>
              <a:buNone/>
            </a:pPr>
            <a:r>
              <a:rPr lang="es-CO" sz="2800" b="1" i="0" u="none" dirty="0">
                <a:solidFill>
                  <a:srgbClr val="002D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PREGUNTAS </a:t>
            </a:r>
            <a:r>
              <a:rPr lang="es-CO" sz="2800" b="1" i="0" u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FRECUENTES</a:t>
            </a:r>
            <a:endParaRPr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hape 465">
            <a:extLst>
              <a:ext uri="{FF2B5EF4-FFF2-40B4-BE49-F238E27FC236}">
                <a16:creationId xmlns="" xmlns:a16="http://schemas.microsoft.com/office/drawing/2014/main" id="{27B9D8D3-42A1-44ED-BFB0-6E90D0CA2B02}"/>
              </a:ext>
            </a:extLst>
          </p:cNvPr>
          <p:cNvSpPr/>
          <p:nvPr/>
        </p:nvSpPr>
        <p:spPr>
          <a:xfrm>
            <a:off x="446087" y="781422"/>
            <a:ext cx="3498850" cy="1152525"/>
          </a:xfrm>
          <a:custGeom>
            <a:avLst/>
            <a:gdLst/>
            <a:ahLst/>
            <a:cxnLst/>
            <a:rect l="0" t="0" r="0" b="0"/>
            <a:pathLst>
              <a:path w="3498850" h="1152525" extrusionOk="0">
                <a:moveTo>
                  <a:pt x="192091" y="0"/>
                </a:moveTo>
                <a:lnTo>
                  <a:pt x="3498850" y="0"/>
                </a:lnTo>
                <a:lnTo>
                  <a:pt x="3498850" y="0"/>
                </a:lnTo>
                <a:lnTo>
                  <a:pt x="3498850" y="960434"/>
                </a:lnTo>
                <a:cubicBezTo>
                  <a:pt x="3498850" y="1066523"/>
                  <a:pt x="3412848" y="1152525"/>
                  <a:pt x="3306759" y="1152525"/>
                </a:cubicBezTo>
                <a:lnTo>
                  <a:pt x="0" y="1152525"/>
                </a:lnTo>
                <a:lnTo>
                  <a:pt x="0" y="1152525"/>
                </a:lnTo>
                <a:lnTo>
                  <a:pt x="0" y="192091"/>
                </a:lnTo>
                <a:cubicBezTo>
                  <a:pt x="0" y="86002"/>
                  <a:pt x="86002" y="0"/>
                  <a:pt x="192091" y="0"/>
                </a:cubicBezTo>
                <a:close/>
              </a:path>
            </a:pathLst>
          </a:cu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466">
            <a:extLst>
              <a:ext uri="{FF2B5EF4-FFF2-40B4-BE49-F238E27FC236}">
                <a16:creationId xmlns="" xmlns:a16="http://schemas.microsoft.com/office/drawing/2014/main" id="{BA929020-20FA-4F26-97FB-D0338373FB76}"/>
              </a:ext>
            </a:extLst>
          </p:cNvPr>
          <p:cNvSpPr/>
          <p:nvPr/>
        </p:nvSpPr>
        <p:spPr>
          <a:xfrm>
            <a:off x="458787" y="2026273"/>
            <a:ext cx="4105275" cy="958850"/>
          </a:xfrm>
          <a:custGeom>
            <a:avLst/>
            <a:gdLst/>
            <a:ahLst/>
            <a:cxnLst/>
            <a:rect l="0" t="0" r="0" b="0"/>
            <a:pathLst>
              <a:path w="4105275" h="958850" extrusionOk="0">
                <a:moveTo>
                  <a:pt x="159812" y="0"/>
                </a:moveTo>
                <a:lnTo>
                  <a:pt x="4105275" y="0"/>
                </a:lnTo>
                <a:lnTo>
                  <a:pt x="4105275" y="0"/>
                </a:lnTo>
                <a:lnTo>
                  <a:pt x="4105275" y="799038"/>
                </a:lnTo>
                <a:cubicBezTo>
                  <a:pt x="4105275" y="887300"/>
                  <a:pt x="4033725" y="958850"/>
                  <a:pt x="3945463" y="958850"/>
                </a:cubicBezTo>
                <a:lnTo>
                  <a:pt x="0" y="958850"/>
                </a:lnTo>
                <a:lnTo>
                  <a:pt x="0" y="958850"/>
                </a:lnTo>
                <a:lnTo>
                  <a:pt x="0" y="159812"/>
                </a:lnTo>
                <a:cubicBezTo>
                  <a:pt x="0" y="71550"/>
                  <a:pt x="71550" y="0"/>
                  <a:pt x="159812" y="0"/>
                </a:cubicBezTo>
                <a:close/>
              </a:path>
            </a:pathLst>
          </a:cu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467">
            <a:extLst>
              <a:ext uri="{FF2B5EF4-FFF2-40B4-BE49-F238E27FC236}">
                <a16:creationId xmlns="" xmlns:a16="http://schemas.microsoft.com/office/drawing/2014/main" id="{32320E49-F922-4A63-B3AE-0164EFACFB2D}"/>
              </a:ext>
            </a:extLst>
          </p:cNvPr>
          <p:cNvSpPr/>
          <p:nvPr/>
        </p:nvSpPr>
        <p:spPr>
          <a:xfrm>
            <a:off x="4221162" y="781422"/>
            <a:ext cx="4598987" cy="1008063"/>
          </a:xfrm>
          <a:custGeom>
            <a:avLst/>
            <a:gdLst/>
            <a:ahLst/>
            <a:cxnLst/>
            <a:rect l="0" t="0" r="0" b="0"/>
            <a:pathLst>
              <a:path w="4598987" h="1008063" extrusionOk="0">
                <a:moveTo>
                  <a:pt x="168014" y="0"/>
                </a:moveTo>
                <a:lnTo>
                  <a:pt x="4598987" y="0"/>
                </a:lnTo>
                <a:lnTo>
                  <a:pt x="4598987" y="0"/>
                </a:lnTo>
                <a:lnTo>
                  <a:pt x="4598987" y="840049"/>
                </a:lnTo>
                <a:cubicBezTo>
                  <a:pt x="4598987" y="932841"/>
                  <a:pt x="4523765" y="1008063"/>
                  <a:pt x="4430973" y="1008063"/>
                </a:cubicBezTo>
                <a:lnTo>
                  <a:pt x="0" y="1008063"/>
                </a:lnTo>
                <a:lnTo>
                  <a:pt x="0" y="1008063"/>
                </a:lnTo>
                <a:lnTo>
                  <a:pt x="0" y="168014"/>
                </a:lnTo>
                <a:cubicBezTo>
                  <a:pt x="0" y="75222"/>
                  <a:pt x="75222" y="0"/>
                  <a:pt x="168014" y="0"/>
                </a:cubicBez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472">
            <a:extLst>
              <a:ext uri="{FF2B5EF4-FFF2-40B4-BE49-F238E27FC236}">
                <a16:creationId xmlns="" xmlns:a16="http://schemas.microsoft.com/office/drawing/2014/main" id="{B240991D-26D8-4D95-A56D-01B0788F5A97}"/>
              </a:ext>
            </a:extLst>
          </p:cNvPr>
          <p:cNvSpPr/>
          <p:nvPr/>
        </p:nvSpPr>
        <p:spPr>
          <a:xfrm>
            <a:off x="494184" y="3125068"/>
            <a:ext cx="4105275" cy="958850"/>
          </a:xfrm>
          <a:custGeom>
            <a:avLst/>
            <a:gdLst/>
            <a:ahLst/>
            <a:cxnLst/>
            <a:rect l="0" t="0" r="0" b="0"/>
            <a:pathLst>
              <a:path w="4105275" h="958850" extrusionOk="0">
                <a:moveTo>
                  <a:pt x="159812" y="0"/>
                </a:moveTo>
                <a:lnTo>
                  <a:pt x="4105275" y="0"/>
                </a:lnTo>
                <a:lnTo>
                  <a:pt x="4105275" y="0"/>
                </a:lnTo>
                <a:lnTo>
                  <a:pt x="4105275" y="799038"/>
                </a:lnTo>
                <a:cubicBezTo>
                  <a:pt x="4105275" y="887300"/>
                  <a:pt x="4033725" y="958850"/>
                  <a:pt x="3945463" y="958850"/>
                </a:cubicBezTo>
                <a:lnTo>
                  <a:pt x="0" y="958850"/>
                </a:lnTo>
                <a:lnTo>
                  <a:pt x="0" y="958850"/>
                </a:lnTo>
                <a:lnTo>
                  <a:pt x="0" y="159812"/>
                </a:lnTo>
                <a:cubicBezTo>
                  <a:pt x="0" y="71550"/>
                  <a:pt x="71550" y="0"/>
                  <a:pt x="159812" y="0"/>
                </a:cubicBezTo>
                <a:close/>
              </a:path>
            </a:pathLst>
          </a:custGeom>
          <a:noFill/>
          <a:ln w="9525" cap="flat" cmpd="sng">
            <a:solidFill>
              <a:srgbClr val="E66E0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474">
            <a:extLst>
              <a:ext uri="{FF2B5EF4-FFF2-40B4-BE49-F238E27FC236}">
                <a16:creationId xmlns="" xmlns:a16="http://schemas.microsoft.com/office/drawing/2014/main" id="{84CE6D31-90A2-4668-9997-9F62C9A65155}"/>
              </a:ext>
            </a:extLst>
          </p:cNvPr>
          <p:cNvSpPr/>
          <p:nvPr/>
        </p:nvSpPr>
        <p:spPr>
          <a:xfrm>
            <a:off x="4816475" y="1995686"/>
            <a:ext cx="4103687" cy="958850"/>
          </a:xfrm>
          <a:custGeom>
            <a:avLst/>
            <a:gdLst/>
            <a:ahLst/>
            <a:cxnLst/>
            <a:rect l="0" t="0" r="0" b="0"/>
            <a:pathLst>
              <a:path w="4103687" h="958850" extrusionOk="0">
                <a:moveTo>
                  <a:pt x="159812" y="0"/>
                </a:moveTo>
                <a:lnTo>
                  <a:pt x="4103687" y="0"/>
                </a:lnTo>
                <a:lnTo>
                  <a:pt x="4103687" y="0"/>
                </a:lnTo>
                <a:lnTo>
                  <a:pt x="4103687" y="799038"/>
                </a:lnTo>
                <a:cubicBezTo>
                  <a:pt x="4103687" y="887300"/>
                  <a:pt x="4032137" y="958850"/>
                  <a:pt x="3943875" y="958850"/>
                </a:cubicBezTo>
                <a:lnTo>
                  <a:pt x="0" y="958850"/>
                </a:lnTo>
                <a:lnTo>
                  <a:pt x="0" y="958850"/>
                </a:lnTo>
                <a:lnTo>
                  <a:pt x="0" y="159812"/>
                </a:lnTo>
                <a:cubicBezTo>
                  <a:pt x="0" y="71550"/>
                  <a:pt x="71550" y="0"/>
                  <a:pt x="159812" y="0"/>
                </a:cubicBezTo>
                <a:close/>
              </a:path>
            </a:pathLst>
          </a:custGeom>
          <a:noFill/>
          <a:ln w="9525" cap="flat" cmpd="sng">
            <a:solidFill>
              <a:srgbClr val="14F3F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472">
            <a:extLst>
              <a:ext uri="{FF2B5EF4-FFF2-40B4-BE49-F238E27FC236}">
                <a16:creationId xmlns="" xmlns:a16="http://schemas.microsoft.com/office/drawing/2014/main" id="{D4101092-ABDB-4A81-8D88-7439A22FAC3B}"/>
              </a:ext>
            </a:extLst>
          </p:cNvPr>
          <p:cNvSpPr/>
          <p:nvPr/>
        </p:nvSpPr>
        <p:spPr>
          <a:xfrm>
            <a:off x="2017349" y="4155926"/>
            <a:ext cx="4105275" cy="864096"/>
          </a:xfrm>
          <a:custGeom>
            <a:avLst/>
            <a:gdLst/>
            <a:ahLst/>
            <a:cxnLst/>
            <a:rect l="0" t="0" r="0" b="0"/>
            <a:pathLst>
              <a:path w="4105275" h="958850" extrusionOk="0">
                <a:moveTo>
                  <a:pt x="159812" y="0"/>
                </a:moveTo>
                <a:lnTo>
                  <a:pt x="4105275" y="0"/>
                </a:lnTo>
                <a:lnTo>
                  <a:pt x="4105275" y="0"/>
                </a:lnTo>
                <a:lnTo>
                  <a:pt x="4105275" y="799038"/>
                </a:lnTo>
                <a:cubicBezTo>
                  <a:pt x="4105275" y="887300"/>
                  <a:pt x="4033725" y="958850"/>
                  <a:pt x="3945463" y="958850"/>
                </a:cubicBezTo>
                <a:lnTo>
                  <a:pt x="0" y="958850"/>
                </a:lnTo>
                <a:lnTo>
                  <a:pt x="0" y="958850"/>
                </a:lnTo>
                <a:lnTo>
                  <a:pt x="0" y="159812"/>
                </a:lnTo>
                <a:cubicBezTo>
                  <a:pt x="0" y="71550"/>
                  <a:pt x="71550" y="0"/>
                  <a:pt x="159812" y="0"/>
                </a:cubicBezTo>
                <a:close/>
              </a:path>
            </a:pathLst>
          </a:custGeom>
          <a:noFill/>
          <a:ln w="9525" cap="flat" cmpd="sng">
            <a:solidFill>
              <a:srgbClr val="245E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sultado de imagen para mama vecto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4" b="89617" l="5911" r="926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4277" y="3179239"/>
            <a:ext cx="1809358" cy="18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468">
            <a:extLst>
              <a:ext uri="{FF2B5EF4-FFF2-40B4-BE49-F238E27FC236}">
                <a16:creationId xmlns="" xmlns:a16="http://schemas.microsoft.com/office/drawing/2014/main" id="{822D561F-2AA9-44FB-9094-424B0C126838}"/>
              </a:ext>
            </a:extLst>
          </p:cNvPr>
          <p:cNvSpPr txBox="1"/>
          <p:nvPr/>
        </p:nvSpPr>
        <p:spPr>
          <a:xfrm>
            <a:off x="494184" y="870253"/>
            <a:ext cx="33339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¿Qué pasa si cliente tiene un bono y cancela, baja su cargo básico o entra en mora?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bono </a:t>
            </a: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sigue activo 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mientras se encuentre en la vigencia</a:t>
            </a:r>
            <a:endParaRPr dirty="0"/>
          </a:p>
        </p:txBody>
      </p:sp>
      <p:sp>
        <p:nvSpPr>
          <p:cNvPr id="31" name="Shape 469">
            <a:extLst>
              <a:ext uri="{FF2B5EF4-FFF2-40B4-BE49-F238E27FC236}">
                <a16:creationId xmlns="" xmlns:a16="http://schemas.microsoft.com/office/drawing/2014/main" id="{20D2DDB1-C2D8-45F7-9840-60572716376F}"/>
              </a:ext>
            </a:extLst>
          </p:cNvPr>
          <p:cNvSpPr txBox="1"/>
          <p:nvPr/>
        </p:nvSpPr>
        <p:spPr>
          <a:xfrm>
            <a:off x="4348162" y="781422"/>
            <a:ext cx="45720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¿Si un cliente quiere redimir el bono en un smartphone y en una </a:t>
            </a:r>
            <a:r>
              <a:rPr lang="es-CO" sz="1200" b="1" i="0" u="none" dirty="0" err="1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prepagada</a:t>
            </a: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, puede hacerlo?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lang="es-CO" sz="1200" b="1" i="0" u="none" dirty="0">
              <a:solidFill>
                <a:srgbClr val="002A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2A72"/>
              </a:buClr>
              <a:buSzPts val="1200"/>
            </a:pPr>
            <a:r>
              <a:rPr lang="es-CO" sz="1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CO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 bono se puede redimir como parte de un equipo de referencias seleccionadas o para un </a:t>
            </a:r>
            <a:r>
              <a:rPr lang="es-CO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plan pospago </a:t>
            </a:r>
            <a:r>
              <a:rPr lang="es-CO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una </a:t>
            </a:r>
            <a:r>
              <a:rPr lang="es-CO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prepagada</a:t>
            </a:r>
            <a:r>
              <a:rPr lang="es-CO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CO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" name="Shape 470">
            <a:extLst>
              <a:ext uri="{FF2B5EF4-FFF2-40B4-BE49-F238E27FC236}">
                <a16:creationId xmlns="" xmlns:a16="http://schemas.microsoft.com/office/drawing/2014/main" id="{FAC4BD9E-6D7D-4812-8E96-F14484EFE7D9}"/>
              </a:ext>
            </a:extLst>
          </p:cNvPr>
          <p:cNvSpPr txBox="1"/>
          <p:nvPr/>
        </p:nvSpPr>
        <p:spPr>
          <a:xfrm>
            <a:off x="576064" y="2139702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¿Qué pasa con el saldo restante si el bono no es utilizado totalmente?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saldo no utilizado se </a:t>
            </a: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pierde</a:t>
            </a:r>
            <a:r>
              <a:rPr lang="es-CO" sz="1200" b="0" i="0" u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3" name="Shape 471">
            <a:extLst>
              <a:ext uri="{FF2B5EF4-FFF2-40B4-BE49-F238E27FC236}">
                <a16:creationId xmlns="" xmlns:a16="http://schemas.microsoft.com/office/drawing/2014/main" id="{E2048874-9B60-43FA-9F78-681317107DD7}"/>
              </a:ext>
            </a:extLst>
          </p:cNvPr>
          <p:cNvSpPr txBox="1"/>
          <p:nvPr/>
        </p:nvSpPr>
        <p:spPr>
          <a:xfrm>
            <a:off x="474614" y="3217647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¿A partir de qué momento se cuenta la vigencia de los bonos?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dirty="0">
              <a:solidFill>
                <a:srgbClr val="002A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vigencia del bono se cuenta desde el día de la </a:t>
            </a: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activación.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34" name="Shape 473">
            <a:extLst>
              <a:ext uri="{FF2B5EF4-FFF2-40B4-BE49-F238E27FC236}">
                <a16:creationId xmlns="" xmlns:a16="http://schemas.microsoft.com/office/drawing/2014/main" id="{00C1E38E-18F4-44FD-84B8-97CDB83818DB}"/>
              </a:ext>
            </a:extLst>
          </p:cNvPr>
          <p:cNvSpPr txBox="1"/>
          <p:nvPr/>
        </p:nvSpPr>
        <p:spPr>
          <a:xfrm>
            <a:off x="4816475" y="2041900"/>
            <a:ext cx="411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¿El bono se puede usar para Credivalores?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s-CO" sz="1200" b="0" i="0" u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CO" sz="12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bono se puede usar para la cuota inicial de Credivalores pero no para las demás cuotas del crédito.</a:t>
            </a:r>
            <a:endParaRPr dirty="0"/>
          </a:p>
        </p:txBody>
      </p:sp>
      <p:sp>
        <p:nvSpPr>
          <p:cNvPr id="36" name="Shape 471">
            <a:extLst>
              <a:ext uri="{FF2B5EF4-FFF2-40B4-BE49-F238E27FC236}">
                <a16:creationId xmlns="" xmlns:a16="http://schemas.microsoft.com/office/drawing/2014/main" id="{E0F7293C-F25D-4556-A00A-F50922D4C34C}"/>
              </a:ext>
            </a:extLst>
          </p:cNvPr>
          <p:cNvSpPr txBox="1"/>
          <p:nvPr/>
        </p:nvSpPr>
        <p:spPr>
          <a:xfrm>
            <a:off x="2204938" y="4155926"/>
            <a:ext cx="4032448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72"/>
              </a:buClr>
              <a:buSzPts val="1200"/>
              <a:buFont typeface="Calibri"/>
              <a:buNone/>
            </a:pPr>
            <a:r>
              <a:rPr lang="es-CO" sz="1200" b="1" i="0" u="none" dirty="0">
                <a:solidFill>
                  <a:srgbClr val="002A72"/>
                </a:solidFill>
                <a:latin typeface="Calibri"/>
                <a:ea typeface="Calibri"/>
                <a:cs typeface="Calibri"/>
                <a:sym typeface="Calibri"/>
              </a:rPr>
              <a:t>¿La oferta Datos X2 aplica para la oferta Más datos, combos de retención o Multiplanes?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dirty="0">
              <a:solidFill>
                <a:srgbClr val="002A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-CO" sz="1200" b="0" i="0" u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s-CO" sz="1200" b="0" i="0" u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solo aplica para los combos equilibrados </a:t>
            </a:r>
            <a:endParaRPr sz="12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9363"/>
              </p:ext>
            </p:extLst>
          </p:nvPr>
        </p:nvGraphicFramePr>
        <p:xfrm>
          <a:off x="611560" y="697130"/>
          <a:ext cx="6552728" cy="4182590"/>
        </p:xfrm>
        <a:graphic>
          <a:graphicData uri="http://schemas.openxmlformats.org/drawingml/2006/table">
            <a:tbl>
              <a:tblPr firstRow="1" firstCol="1" bandRow="1"/>
              <a:tblGrid>
                <a:gridCol w="985438"/>
                <a:gridCol w="600092"/>
                <a:gridCol w="1398836"/>
                <a:gridCol w="600092"/>
                <a:gridCol w="985438"/>
                <a:gridCol w="991416"/>
                <a:gridCol w="991416"/>
              </a:tblGrid>
              <a:tr h="235299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8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TIPO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NOMBRE COMERCIAL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VIGENCIA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PRECIO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INFORMACIÓN FVD / TIENDAS / RETAIL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92339"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SHORT CODE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b="1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KEYWORD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9803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Prepagadas Bundles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Tigo 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         161.700 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3MINI2FTG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Tigo 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323.400 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6MINI2FTG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Tigo 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 MESES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646.800 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12MINI2FTG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Todo Destino 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161.700 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3MINI2FTD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Todo Destino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323.400 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6MINI2FTD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80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con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Favoritos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Todo Destino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 $53.900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646.800 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12MINI2FTD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54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Prepagadas Data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 datos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de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200MB de Internet por $15.900 mensuales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   47.700 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3NAVEGA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86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 datos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$53,900 mensuales.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161.700 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3NAVEGA5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86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 datos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$53,900 mensuales.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323.400 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6NAVEGA5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86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Prepaga datos </a:t>
                      </a:r>
                      <a:r>
                        <a:rPr lang="es-CO" sz="6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 </a:t>
                      </a: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$53,900 mensuales.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 MESES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$         646.800 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600</a:t>
                      </a:r>
                      <a:endParaRPr lang="es-CO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12NAVEGA5</a:t>
                      </a:r>
                      <a:endParaRPr lang="es-CO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0370" marR="3037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6 Rectángulo"/>
          <p:cNvSpPr/>
          <p:nvPr/>
        </p:nvSpPr>
        <p:spPr>
          <a:xfrm>
            <a:off x="2627784" y="145553"/>
            <a:ext cx="29466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¿En que prepagadas </a:t>
            </a:r>
            <a:r>
              <a:rPr lang="es-CO" sz="1100" b="1" dirty="0">
                <a:solidFill>
                  <a:srgbClr val="002060"/>
                </a:solidFill>
                <a:latin typeface="Calibri" pitchFamily="34" charset="0"/>
              </a:rPr>
              <a:t>se puede redimir el bono </a:t>
            </a:r>
            <a:r>
              <a:rPr lang="es-CO" sz="1100" b="1" dirty="0" smtClean="0">
                <a:solidFill>
                  <a:srgbClr val="002060"/>
                </a:solidFill>
                <a:latin typeface="Calibri" pitchFamily="34" charset="0"/>
              </a:rPr>
              <a:t>?</a:t>
            </a:r>
          </a:p>
          <a:p>
            <a:endParaRPr lang="es-CO" sz="11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8" name="Shape 428"/>
          <p:cNvSpPr/>
          <p:nvPr/>
        </p:nvSpPr>
        <p:spPr>
          <a:xfrm>
            <a:off x="179512" y="483518"/>
            <a:ext cx="7488832" cy="4536504"/>
          </a:xfrm>
          <a:custGeom>
            <a:avLst/>
            <a:gdLst/>
            <a:ahLst/>
            <a:cxnLst/>
            <a:rect l="0" t="0" r="0" b="0"/>
            <a:pathLst>
              <a:path w="3532187" h="1655762" extrusionOk="0">
                <a:moveTo>
                  <a:pt x="275966" y="0"/>
                </a:moveTo>
                <a:lnTo>
                  <a:pt x="3532187" y="0"/>
                </a:lnTo>
                <a:lnTo>
                  <a:pt x="3532187" y="0"/>
                </a:lnTo>
                <a:lnTo>
                  <a:pt x="3532187" y="1379796"/>
                </a:lnTo>
                <a:cubicBezTo>
                  <a:pt x="3532187" y="1532208"/>
                  <a:pt x="3408633" y="1655762"/>
                  <a:pt x="3256221" y="1655762"/>
                </a:cubicBezTo>
                <a:lnTo>
                  <a:pt x="0" y="1655762"/>
                </a:lnTo>
                <a:lnTo>
                  <a:pt x="0" y="1655762"/>
                </a:lnTo>
                <a:lnTo>
                  <a:pt x="0" y="275966"/>
                </a:lnTo>
                <a:cubicBezTo>
                  <a:pt x="0" y="123554"/>
                  <a:pt x="123554" y="0"/>
                  <a:pt x="275966" y="0"/>
                </a:cubicBezTo>
                <a:close/>
              </a:path>
            </a:pathLst>
          </a:cu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sultado de imagen para mama vecto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5" b="95500" l="10000" r="94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99568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3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621754" y="2298105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Calibri"/>
              <a:buNone/>
            </a:pPr>
            <a:r>
              <a:rPr lang="es-CO" sz="96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GRA</a:t>
            </a:r>
            <a:r>
              <a:rPr lang="es-CO" sz="9600" b="1" i="0" u="none" strike="noStrike" cap="none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CIAS</a:t>
            </a:r>
            <a:r>
              <a:rPr lang="es-CO" sz="9600" b="1" i="0" u="none" strike="noStrike" cap="non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hape 673"/>
          <p:cNvCxnSpPr/>
          <p:nvPr/>
        </p:nvCxnSpPr>
        <p:spPr>
          <a:xfrm>
            <a:off x="1475656" y="3375024"/>
            <a:ext cx="2448272" cy="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cxnSp>
        <p:nvCxnSpPr>
          <p:cNvPr id="673" name="Shape 673"/>
          <p:cNvCxnSpPr/>
          <p:nvPr/>
        </p:nvCxnSpPr>
        <p:spPr>
          <a:xfrm>
            <a:off x="3923928" y="3375024"/>
            <a:ext cx="2879848" cy="0"/>
          </a:xfrm>
          <a:prstGeom prst="straightConnector1">
            <a:avLst/>
          </a:prstGeom>
          <a:noFill/>
          <a:ln w="25400" cap="flat" cmpd="sng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0000" dir="5400000">
              <a:srgbClr val="000000">
                <a:alpha val="37647"/>
              </a:srgbClr>
            </a:outerShdw>
          </a:effectLst>
        </p:spPr>
      </p:cxnSp>
      <p:pic>
        <p:nvPicPr>
          <p:cNvPr id="6" name="Picture 2" descr="Imagen relacionad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9739" y="2139702"/>
            <a:ext cx="948074" cy="10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Resultado de imagen para CHISPAS DE COLORES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r="73759" b="-1"/>
          <a:stretch/>
        </p:blipFill>
        <p:spPr bwMode="auto">
          <a:xfrm rot="3216853">
            <a:off x="4800454" y="4113735"/>
            <a:ext cx="450402" cy="7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Resultado de imagen para CHISPAS DE COLORES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r="73759" b="-1"/>
          <a:stretch/>
        </p:blipFill>
        <p:spPr bwMode="auto">
          <a:xfrm rot="17432774">
            <a:off x="4727989" y="3013931"/>
            <a:ext cx="450402" cy="7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Resultado de imagen para CHISPAS DE COLO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6" y="2981637"/>
            <a:ext cx="1716394" cy="17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34" y="457866"/>
            <a:ext cx="381952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/>
          <a:srcRect l="46738" t="50398" r="46432" b="38185"/>
          <a:stretch/>
        </p:blipFill>
        <p:spPr>
          <a:xfrm>
            <a:off x="7228116" y="3859471"/>
            <a:ext cx="1080120" cy="1128484"/>
          </a:xfrm>
          <a:prstGeom prst="rect">
            <a:avLst/>
          </a:prstGeom>
        </p:spPr>
      </p:pic>
      <p:pic>
        <p:nvPicPr>
          <p:cNvPr id="7" name="Picture 2" descr="Resultado de imagen para DEEZ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99" y="3869142"/>
            <a:ext cx="816025" cy="8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16"/>
          <p:cNvSpPr txBox="1"/>
          <p:nvPr/>
        </p:nvSpPr>
        <p:spPr>
          <a:xfrm>
            <a:off x="6278800" y="3380622"/>
            <a:ext cx="2232248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RECOMENDADAS</a:t>
            </a:r>
          </a:p>
        </p:txBody>
      </p:sp>
      <p:pic>
        <p:nvPicPr>
          <p:cNvPr id="9" name="Picture 2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2" y="2856009"/>
            <a:ext cx="3819525" cy="209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1034 CuadroTexto"/>
          <p:cNvSpPr txBox="1"/>
          <p:nvPr/>
        </p:nvSpPr>
        <p:spPr>
          <a:xfrm>
            <a:off x="1909858" y="2890132"/>
            <a:ext cx="1835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rgbClr val="002060"/>
                </a:solidFill>
              </a:rPr>
              <a:t>Habla ILIMITADO a </a:t>
            </a:r>
          </a:p>
          <a:p>
            <a:pPr algn="ctr"/>
            <a:r>
              <a:rPr lang="es-CO" b="1" dirty="0">
                <a:solidFill>
                  <a:srgbClr val="002060"/>
                </a:solidFill>
              </a:rPr>
              <a:t>Todo destino </a:t>
            </a:r>
          </a:p>
        </p:txBody>
      </p:sp>
      <p:sp>
        <p:nvSpPr>
          <p:cNvPr id="11" name="255 CuadroTexto"/>
          <p:cNvSpPr txBox="1"/>
          <p:nvPr/>
        </p:nvSpPr>
        <p:spPr>
          <a:xfrm>
            <a:off x="2300190" y="3691145"/>
            <a:ext cx="1055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200" dirty="0"/>
              <a:t>2 Smartapps</a:t>
            </a:r>
          </a:p>
          <a:p>
            <a:pPr algn="ctr"/>
            <a:endParaRPr lang="es-CO" sz="1200" dirty="0"/>
          </a:p>
          <a:p>
            <a:pPr algn="ctr"/>
            <a:endParaRPr lang="es-CO" sz="1200" dirty="0"/>
          </a:p>
        </p:txBody>
      </p:sp>
      <p:sp>
        <p:nvSpPr>
          <p:cNvPr id="12" name="256 CuadroTexto"/>
          <p:cNvSpPr txBox="1"/>
          <p:nvPr/>
        </p:nvSpPr>
        <p:spPr>
          <a:xfrm>
            <a:off x="1559307" y="4208476"/>
            <a:ext cx="2637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100" dirty="0"/>
              <a:t>Mensajes A Todo Destino ILIMITADOS</a:t>
            </a:r>
          </a:p>
        </p:txBody>
      </p:sp>
      <p:sp>
        <p:nvSpPr>
          <p:cNvPr id="13" name="257 CuadroTexto"/>
          <p:cNvSpPr txBox="1"/>
          <p:nvPr/>
        </p:nvSpPr>
        <p:spPr>
          <a:xfrm>
            <a:off x="1946592" y="4435448"/>
            <a:ext cx="1774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100" dirty="0"/>
              <a:t> Habla Entre 4 </a:t>
            </a:r>
          </a:p>
          <a:p>
            <a:pPr algn="ctr"/>
            <a:r>
              <a:rPr lang="es-CO" sz="1100" dirty="0"/>
              <a:t>  "Familia Y Amigos Tigo"</a:t>
            </a:r>
          </a:p>
        </p:txBody>
      </p:sp>
      <p:pic>
        <p:nvPicPr>
          <p:cNvPr id="14" name="1607 Imagen">
            <a:extLst>
              <a:ext uri="{FF2B5EF4-FFF2-40B4-BE49-F238E27FC236}">
                <a16:creationId xmlns="" xmlns:a16="http://schemas.microsoft.com/office/drawing/2014/main" xmlns:lc="http://schemas.openxmlformats.org/drawingml/2006/lockedCanvas" id="{DA2C3E41-5512-4089-B06F-258705930C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55" y="3950701"/>
            <a:ext cx="329682" cy="25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22 Imagen">
            <a:extLst>
              <a:ext uri="{FF2B5EF4-FFF2-40B4-BE49-F238E27FC236}">
                <a16:creationId xmlns="" xmlns:a16="http://schemas.microsoft.com/office/drawing/2014/main" xmlns:lc="http://schemas.openxmlformats.org/drawingml/2006/lockedCanvas" id="{735EA896-5AE4-416C-9009-D9616F9211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23067" r="13075" b="20470"/>
          <a:stretch>
            <a:fillRect/>
          </a:stretch>
        </p:blipFill>
        <p:spPr bwMode="auto">
          <a:xfrm>
            <a:off x="2870233" y="3981119"/>
            <a:ext cx="160338" cy="18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271 Rectángulo"/>
          <p:cNvSpPr/>
          <p:nvPr/>
        </p:nvSpPr>
        <p:spPr>
          <a:xfrm>
            <a:off x="2425902" y="2558685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600" b="1" dirty="0">
                <a:solidFill>
                  <a:srgbClr val="C00000"/>
                </a:solidFill>
              </a:rPr>
              <a:t>3.5 GB</a:t>
            </a:r>
          </a:p>
        </p:txBody>
      </p:sp>
      <p:pic>
        <p:nvPicPr>
          <p:cNvPr id="17" name="Picture 223" descr="Resultado de imagen para CANADA BANDERA EN CIRCUL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"/>
          <a:stretch/>
        </p:blipFill>
        <p:spPr bwMode="auto">
          <a:xfrm>
            <a:off x="2161546" y="3438920"/>
            <a:ext cx="210594" cy="2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5" descr="Resultado de imagen para PUERTO RICO BANDERA EN CIRCUL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74" y="3425012"/>
            <a:ext cx="239961" cy="2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7" descr="Resultado de imagen para ESTADOS UNIDOS BANDERA EN CIRCULO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8"/>
          <a:stretch/>
        </p:blipFill>
        <p:spPr bwMode="auto">
          <a:xfrm>
            <a:off x="2931636" y="3438920"/>
            <a:ext cx="212939" cy="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9" descr="Resultado de imagen para COLOMBIA BANDERA EN CIRCUL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17" y="3387078"/>
            <a:ext cx="310280" cy="3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1043 Conector recto"/>
          <p:cNvCxnSpPr/>
          <p:nvPr/>
        </p:nvCxnSpPr>
        <p:spPr>
          <a:xfrm>
            <a:off x="2425902" y="2613243"/>
            <a:ext cx="800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21 Grupo"/>
          <p:cNvGrpSpPr/>
          <p:nvPr/>
        </p:nvGrpSpPr>
        <p:grpSpPr>
          <a:xfrm>
            <a:off x="5105941" y="155546"/>
            <a:ext cx="717098" cy="338554"/>
            <a:chOff x="2648423" y="2744572"/>
            <a:chExt cx="717098" cy="338554"/>
          </a:xfrm>
        </p:grpSpPr>
        <p:sp>
          <p:nvSpPr>
            <p:cNvPr id="46" name="1037 Rectángulo"/>
            <p:cNvSpPr/>
            <p:nvPr/>
          </p:nvSpPr>
          <p:spPr>
            <a:xfrm>
              <a:off x="2670147" y="2744572"/>
              <a:ext cx="6639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CO" sz="1600" b="1" dirty="0">
                  <a:solidFill>
                    <a:srgbClr val="C00000"/>
                  </a:solidFill>
                </a:rPr>
                <a:t>7</a:t>
              </a:r>
              <a:r>
                <a:rPr lang="es-CO" sz="1600" b="1" dirty="0" smtClean="0">
                  <a:solidFill>
                    <a:srgbClr val="C00000"/>
                  </a:solidFill>
                </a:rPr>
                <a:t> </a:t>
              </a:r>
              <a:r>
                <a:rPr lang="es-CO" sz="1600" b="1" dirty="0">
                  <a:solidFill>
                    <a:srgbClr val="C00000"/>
                  </a:solidFill>
                </a:rPr>
                <a:t>GB</a:t>
              </a:r>
            </a:p>
          </p:txBody>
        </p:sp>
        <p:cxnSp>
          <p:nvCxnSpPr>
            <p:cNvPr id="47" name="286 Conector recto"/>
            <p:cNvCxnSpPr/>
            <p:nvPr/>
          </p:nvCxnSpPr>
          <p:spPr>
            <a:xfrm flipH="1" flipV="1">
              <a:off x="2648423" y="2787774"/>
              <a:ext cx="3" cy="236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287 Conector recto"/>
            <p:cNvCxnSpPr/>
            <p:nvPr/>
          </p:nvCxnSpPr>
          <p:spPr>
            <a:xfrm flipV="1">
              <a:off x="3347864" y="2787774"/>
              <a:ext cx="0" cy="238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288 Conector recto"/>
            <p:cNvCxnSpPr/>
            <p:nvPr/>
          </p:nvCxnSpPr>
          <p:spPr>
            <a:xfrm>
              <a:off x="2648423" y="2787774"/>
              <a:ext cx="7170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1048 Conector recto"/>
          <p:cNvCxnSpPr/>
          <p:nvPr/>
        </p:nvCxnSpPr>
        <p:spPr>
          <a:xfrm flipH="1">
            <a:off x="632952" y="4718925"/>
            <a:ext cx="793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299 Conector recto"/>
          <p:cNvCxnSpPr/>
          <p:nvPr/>
        </p:nvCxnSpPr>
        <p:spPr>
          <a:xfrm flipH="1">
            <a:off x="632952" y="3077536"/>
            <a:ext cx="7571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306 Conector recto"/>
          <p:cNvCxnSpPr/>
          <p:nvPr/>
        </p:nvCxnSpPr>
        <p:spPr>
          <a:xfrm flipV="1">
            <a:off x="632952" y="3077536"/>
            <a:ext cx="1" cy="16413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angular"/>
          <p:cNvCxnSpPr/>
          <p:nvPr/>
        </p:nvCxnSpPr>
        <p:spPr>
          <a:xfrm rot="16200000" flipH="1">
            <a:off x="6499023" y="2718377"/>
            <a:ext cx="714748" cy="52607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26 Conector angular"/>
          <p:cNvCxnSpPr/>
          <p:nvPr/>
        </p:nvCxnSpPr>
        <p:spPr>
          <a:xfrm flipV="1">
            <a:off x="5371118" y="3551302"/>
            <a:ext cx="938357" cy="4589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48 Conector recto"/>
          <p:cNvCxnSpPr/>
          <p:nvPr/>
        </p:nvCxnSpPr>
        <p:spPr>
          <a:xfrm flipH="1">
            <a:off x="4452475" y="4771395"/>
            <a:ext cx="7931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49 Conector recto"/>
          <p:cNvCxnSpPr/>
          <p:nvPr/>
        </p:nvCxnSpPr>
        <p:spPr>
          <a:xfrm flipH="1">
            <a:off x="4452475" y="3130006"/>
            <a:ext cx="7571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50 Conector recto"/>
          <p:cNvCxnSpPr/>
          <p:nvPr/>
        </p:nvCxnSpPr>
        <p:spPr>
          <a:xfrm flipV="1">
            <a:off x="5204319" y="3130006"/>
            <a:ext cx="1" cy="16413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3 CuadroTexto"/>
          <p:cNvSpPr txBox="1"/>
          <p:nvPr/>
        </p:nvSpPr>
        <p:spPr>
          <a:xfrm rot="5400000">
            <a:off x="4259606" y="3687522"/>
            <a:ext cx="11304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100" b="1" dirty="0" smtClean="0"/>
              <a:t>ID: </a:t>
            </a:r>
            <a:r>
              <a:rPr lang="es-CO" sz="1100" dirty="0" smtClean="0"/>
              <a:t>735</a:t>
            </a:r>
            <a:r>
              <a:rPr lang="es-CO" sz="1100" b="1" dirty="0" smtClean="0"/>
              <a:t> </a:t>
            </a:r>
          </a:p>
          <a:p>
            <a:pPr algn="ctr"/>
            <a:r>
              <a:rPr lang="es-CO" sz="1100" b="1" dirty="0" smtClean="0"/>
              <a:t>NOMBRE: </a:t>
            </a:r>
          </a:p>
          <a:p>
            <a:pPr algn="ctr"/>
            <a:r>
              <a:rPr lang="es-CO" sz="1100" dirty="0" smtClean="0"/>
              <a:t>Arma tu plan G</a:t>
            </a:r>
            <a:endParaRPr lang="es-CO" sz="1100" dirty="0"/>
          </a:p>
        </p:txBody>
      </p:sp>
      <p:sp>
        <p:nvSpPr>
          <p:cNvPr id="32" name="64 Rectángulo"/>
          <p:cNvSpPr/>
          <p:nvPr/>
        </p:nvSpPr>
        <p:spPr>
          <a:xfrm rot="16200000">
            <a:off x="4994671" y="3318697"/>
            <a:ext cx="705772" cy="21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CO"/>
          </a:p>
        </p:txBody>
      </p:sp>
      <p:sp>
        <p:nvSpPr>
          <p:cNvPr id="33" name="65 Rectángulo"/>
          <p:cNvSpPr/>
          <p:nvPr/>
        </p:nvSpPr>
        <p:spPr>
          <a:xfrm rot="16200000">
            <a:off x="4973280" y="4363771"/>
            <a:ext cx="705772" cy="21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CO"/>
          </a:p>
        </p:txBody>
      </p:sp>
      <p:sp>
        <p:nvSpPr>
          <p:cNvPr id="34" name="261 CuadroTexto"/>
          <p:cNvSpPr txBox="1"/>
          <p:nvPr/>
        </p:nvSpPr>
        <p:spPr>
          <a:xfrm>
            <a:off x="4856579" y="1197240"/>
            <a:ext cx="137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200" dirty="0"/>
              <a:t>2 Smartapps </a:t>
            </a:r>
          </a:p>
          <a:p>
            <a:pPr algn="ctr"/>
            <a:r>
              <a:rPr lang="es-CO" sz="1200" dirty="0"/>
              <a:t>         </a:t>
            </a:r>
          </a:p>
          <a:p>
            <a:pPr algn="ctr"/>
            <a:endParaRPr lang="es-CO" sz="1200" dirty="0"/>
          </a:p>
        </p:txBody>
      </p:sp>
      <p:sp>
        <p:nvSpPr>
          <p:cNvPr id="35" name="263 CuadroTexto"/>
          <p:cNvSpPr txBox="1"/>
          <p:nvPr/>
        </p:nvSpPr>
        <p:spPr>
          <a:xfrm>
            <a:off x="4638575" y="1930940"/>
            <a:ext cx="1774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100" dirty="0"/>
              <a:t> Habla Entre 4 </a:t>
            </a:r>
          </a:p>
          <a:p>
            <a:pPr algn="ctr"/>
            <a:r>
              <a:rPr lang="es-CO" sz="1100" dirty="0"/>
              <a:t>  "Familia Y Amigos Tigo"</a:t>
            </a:r>
          </a:p>
        </p:txBody>
      </p:sp>
      <p:sp>
        <p:nvSpPr>
          <p:cNvPr id="37" name="66 Rectángulo"/>
          <p:cNvSpPr/>
          <p:nvPr/>
        </p:nvSpPr>
        <p:spPr>
          <a:xfrm rot="16200000">
            <a:off x="7597395" y="834516"/>
            <a:ext cx="705772" cy="21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CO"/>
          </a:p>
        </p:txBody>
      </p:sp>
      <p:cxnSp>
        <p:nvCxnSpPr>
          <p:cNvPr id="39" name="310 Conector recto"/>
          <p:cNvCxnSpPr/>
          <p:nvPr/>
        </p:nvCxnSpPr>
        <p:spPr>
          <a:xfrm flipH="1">
            <a:off x="3290891" y="665466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CuadroTexto 13"/>
          <p:cNvSpPr txBox="1"/>
          <p:nvPr/>
        </p:nvSpPr>
        <p:spPr>
          <a:xfrm>
            <a:off x="776594" y="480094"/>
            <a:ext cx="1661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$72.900 </a:t>
            </a:r>
          </a:p>
          <a:p>
            <a:pPr algn="ctr"/>
            <a:r>
              <a:rPr lang="es-CO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s-CO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$74.900</a:t>
            </a:r>
          </a:p>
        </p:txBody>
      </p:sp>
      <p:sp>
        <p:nvSpPr>
          <p:cNvPr id="43" name="262 CuadroTexto"/>
          <p:cNvSpPr txBox="1"/>
          <p:nvPr/>
        </p:nvSpPr>
        <p:spPr>
          <a:xfrm>
            <a:off x="4282693" y="1699555"/>
            <a:ext cx="2637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100" dirty="0"/>
              <a:t>Mensajes A Todo Destino ILIMITADOS</a:t>
            </a:r>
          </a:p>
        </p:txBody>
      </p:sp>
      <p:pic>
        <p:nvPicPr>
          <p:cNvPr id="44" name="Picture 2" descr="Imagen relacionada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55" y="1033058"/>
            <a:ext cx="380107" cy="4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n relacionada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38" y="1025106"/>
            <a:ext cx="380107" cy="4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51 Conector recto"/>
          <p:cNvCxnSpPr/>
          <p:nvPr/>
        </p:nvCxnSpPr>
        <p:spPr>
          <a:xfrm flipH="1">
            <a:off x="7127183" y="2239292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52 Conector recto"/>
          <p:cNvCxnSpPr/>
          <p:nvPr/>
        </p:nvCxnSpPr>
        <p:spPr>
          <a:xfrm flipH="1">
            <a:off x="7127183" y="709621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53 Conector recto"/>
          <p:cNvCxnSpPr/>
          <p:nvPr/>
        </p:nvCxnSpPr>
        <p:spPr>
          <a:xfrm flipV="1">
            <a:off x="7884367" y="740987"/>
            <a:ext cx="1" cy="15396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54 CuadroTexto"/>
          <p:cNvSpPr txBox="1"/>
          <p:nvPr/>
        </p:nvSpPr>
        <p:spPr>
          <a:xfrm rot="5400000">
            <a:off x="6702425" y="1171059"/>
            <a:ext cx="1635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smtClean="0"/>
              <a:t>ID: </a:t>
            </a:r>
            <a:r>
              <a:rPr lang="es-CO" sz="1100" dirty="0" smtClean="0"/>
              <a:t>204</a:t>
            </a:r>
          </a:p>
          <a:p>
            <a:pPr algn="ctr"/>
            <a:r>
              <a:rPr lang="es-CO" sz="1100" b="1" dirty="0" smtClean="0"/>
              <a:t>NOMBRE: </a:t>
            </a:r>
          </a:p>
          <a:p>
            <a:pPr algn="ctr"/>
            <a:r>
              <a:rPr lang="es-CO" sz="1100" dirty="0" smtClean="0"/>
              <a:t>Plan Tu plan control 60</a:t>
            </a:r>
            <a:endParaRPr lang="es-CO" sz="1100" dirty="0"/>
          </a:p>
        </p:txBody>
      </p:sp>
      <p:sp>
        <p:nvSpPr>
          <p:cNvPr id="58" name="57 Rectángulo"/>
          <p:cNvSpPr/>
          <p:nvPr/>
        </p:nvSpPr>
        <p:spPr>
          <a:xfrm>
            <a:off x="3547697" y="1033058"/>
            <a:ext cx="304223" cy="832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8" name="309 Conector recto"/>
          <p:cNvCxnSpPr/>
          <p:nvPr/>
        </p:nvCxnSpPr>
        <p:spPr>
          <a:xfrm flipH="1">
            <a:off x="3300609" y="2247298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56 Conector recto"/>
          <p:cNvCxnSpPr/>
          <p:nvPr/>
        </p:nvCxnSpPr>
        <p:spPr>
          <a:xfrm flipV="1">
            <a:off x="3300608" y="661949"/>
            <a:ext cx="1" cy="15396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59 CuadroTexto"/>
          <p:cNvSpPr txBox="1"/>
          <p:nvPr/>
        </p:nvSpPr>
        <p:spPr>
          <a:xfrm rot="16200000">
            <a:off x="3201114" y="1326168"/>
            <a:ext cx="9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$ 72.900</a:t>
            </a:r>
          </a:p>
        </p:txBody>
      </p:sp>
      <p:cxnSp>
        <p:nvCxnSpPr>
          <p:cNvPr id="60" name="59 Conector recto"/>
          <p:cNvCxnSpPr/>
          <p:nvPr/>
        </p:nvCxnSpPr>
        <p:spPr>
          <a:xfrm>
            <a:off x="4057794" y="686246"/>
            <a:ext cx="0" cy="1675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260 CuadroTexto"/>
          <p:cNvSpPr txBox="1"/>
          <p:nvPr/>
        </p:nvSpPr>
        <p:spPr>
          <a:xfrm>
            <a:off x="4107078" y="463554"/>
            <a:ext cx="28151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 smtClean="0">
                <a:solidFill>
                  <a:srgbClr val="002060"/>
                </a:solidFill>
              </a:rPr>
              <a:t>Minutos Ilimitados </a:t>
            </a:r>
            <a:r>
              <a:rPr lang="es-CO" b="1" dirty="0">
                <a:solidFill>
                  <a:srgbClr val="002060"/>
                </a:solidFill>
              </a:rPr>
              <a:t>a todo </a:t>
            </a:r>
            <a:r>
              <a:rPr lang="es-CO" b="1" dirty="0" smtClean="0">
                <a:solidFill>
                  <a:srgbClr val="002060"/>
                </a:solidFill>
              </a:rPr>
              <a:t>Tigo </a:t>
            </a:r>
          </a:p>
          <a:p>
            <a:pPr algn="ctr"/>
            <a:r>
              <a:rPr lang="es-CO" b="1" dirty="0" smtClean="0">
                <a:solidFill>
                  <a:srgbClr val="002060"/>
                </a:solidFill>
              </a:rPr>
              <a:t>900 Minutos a todo destino </a:t>
            </a:r>
          </a:p>
          <a:p>
            <a:pPr algn="ctr"/>
            <a:endParaRPr lang="es-CO" b="1" dirty="0">
              <a:solidFill>
                <a:srgbClr val="002060"/>
              </a:solidFill>
            </a:endParaRPr>
          </a:p>
        </p:txBody>
      </p:sp>
      <p:pic>
        <p:nvPicPr>
          <p:cNvPr id="61" name="1607 Imagen">
            <a:extLst>
              <a:ext uri="{FF2B5EF4-FFF2-40B4-BE49-F238E27FC236}">
                <a16:creationId xmlns="" xmlns:a16="http://schemas.microsoft.com/office/drawing/2014/main" xmlns:lc="http://schemas.openxmlformats.org/drawingml/2006/lockedCanvas" id="{DA2C3E41-5512-4089-B06F-258705930C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13" y="1484340"/>
            <a:ext cx="329682" cy="25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22 Imagen">
            <a:extLst>
              <a:ext uri="{FF2B5EF4-FFF2-40B4-BE49-F238E27FC236}">
                <a16:creationId xmlns="" xmlns:a16="http://schemas.microsoft.com/office/drawing/2014/main" xmlns:lc="http://schemas.openxmlformats.org/drawingml/2006/lockedCanvas" id="{735EA896-5AE4-416C-9009-D9616F9211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23067" r="13075" b="20470"/>
          <a:stretch>
            <a:fillRect/>
          </a:stretch>
        </p:blipFill>
        <p:spPr bwMode="auto">
          <a:xfrm>
            <a:off x="5565091" y="1514758"/>
            <a:ext cx="160338" cy="18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23" descr="Resultado de imagen para CANADA BANDERA EN CIRCUL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"/>
          <a:stretch/>
        </p:blipFill>
        <p:spPr bwMode="auto">
          <a:xfrm>
            <a:off x="4856404" y="972559"/>
            <a:ext cx="210594" cy="2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25" descr="Resultado de imagen para PUERTO RICO BANDERA EN CIRCUL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432" y="958651"/>
            <a:ext cx="239961" cy="2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27" descr="Resultado de imagen para ESTADOS UNIDOS BANDERA EN CIRCULO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8"/>
          <a:stretch/>
        </p:blipFill>
        <p:spPr bwMode="auto">
          <a:xfrm>
            <a:off x="5626494" y="972559"/>
            <a:ext cx="212939" cy="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9" descr="Resultado de imagen para COLOMBIA BANDERA EN CIRCUL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75" y="920717"/>
            <a:ext cx="310280" cy="3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66 Conector recto"/>
          <p:cNvCxnSpPr/>
          <p:nvPr/>
        </p:nvCxnSpPr>
        <p:spPr>
          <a:xfrm flipH="1" flipV="1">
            <a:off x="2422349" y="2624038"/>
            <a:ext cx="1" cy="242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67 Conector recto"/>
          <p:cNvCxnSpPr/>
          <p:nvPr/>
        </p:nvCxnSpPr>
        <p:spPr>
          <a:xfrm flipH="1" flipV="1">
            <a:off x="3226339" y="2624038"/>
            <a:ext cx="1" cy="242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sultado de imagen para CHISPAS DE COLORES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r="73759" b="-1"/>
          <a:stretch/>
        </p:blipFill>
        <p:spPr bwMode="auto">
          <a:xfrm rot="3216853">
            <a:off x="4802846" y="3776060"/>
            <a:ext cx="450402" cy="7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CHISPAS DE COLORES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" r="73759" b="-1"/>
          <a:stretch/>
        </p:blipFill>
        <p:spPr bwMode="auto">
          <a:xfrm rot="17432774">
            <a:off x="4786369" y="2737801"/>
            <a:ext cx="450402" cy="7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CHISPAS DE COLORES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6" y="2694304"/>
            <a:ext cx="1716394" cy="17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/>
          <a:srcRect l="46738" t="50398" r="46432" b="38185"/>
          <a:stretch/>
        </p:blipFill>
        <p:spPr>
          <a:xfrm>
            <a:off x="7194661" y="3891538"/>
            <a:ext cx="1080120" cy="1128484"/>
          </a:xfrm>
          <a:prstGeom prst="rect">
            <a:avLst/>
          </a:prstGeom>
        </p:spPr>
      </p:pic>
      <p:pic>
        <p:nvPicPr>
          <p:cNvPr id="10" name="Picture 2" descr="Resultado de imagen para DEEZ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44" y="3901209"/>
            <a:ext cx="816025" cy="8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6"/>
          <p:cNvSpPr txBox="1"/>
          <p:nvPr/>
        </p:nvSpPr>
        <p:spPr>
          <a:xfrm>
            <a:off x="6245345" y="3412689"/>
            <a:ext cx="2232248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RECOMENDADAS</a:t>
            </a:r>
          </a:p>
        </p:txBody>
      </p:sp>
      <p:pic>
        <p:nvPicPr>
          <p:cNvPr id="12" name="Picture 2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43758"/>
            <a:ext cx="381952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260 CuadroTexto"/>
          <p:cNvSpPr txBox="1"/>
          <p:nvPr/>
        </p:nvSpPr>
        <p:spPr>
          <a:xfrm>
            <a:off x="2011032" y="2643758"/>
            <a:ext cx="1835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</a:rPr>
              <a:t>Habla ILIMITADO a </a:t>
            </a:r>
          </a:p>
          <a:p>
            <a:pPr algn="ctr"/>
            <a:r>
              <a:rPr lang="es-CO" b="1" dirty="0">
                <a:solidFill>
                  <a:srgbClr val="002060"/>
                </a:solidFill>
              </a:rPr>
              <a:t>Todo destino </a:t>
            </a:r>
          </a:p>
        </p:txBody>
      </p:sp>
      <p:sp>
        <p:nvSpPr>
          <p:cNvPr id="14" name="261 CuadroTexto"/>
          <p:cNvSpPr txBox="1"/>
          <p:nvPr/>
        </p:nvSpPr>
        <p:spPr>
          <a:xfrm>
            <a:off x="2270714" y="3423387"/>
            <a:ext cx="137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2 Smartapps </a:t>
            </a:r>
          </a:p>
          <a:p>
            <a:pPr algn="ctr"/>
            <a:r>
              <a:rPr lang="es-CO" sz="1200" dirty="0"/>
              <a:t>         </a:t>
            </a:r>
          </a:p>
          <a:p>
            <a:pPr algn="ctr"/>
            <a:endParaRPr lang="es-CO" sz="1200" dirty="0"/>
          </a:p>
        </p:txBody>
      </p:sp>
      <p:sp>
        <p:nvSpPr>
          <p:cNvPr id="15" name="262 CuadroTexto"/>
          <p:cNvSpPr txBox="1"/>
          <p:nvPr/>
        </p:nvSpPr>
        <p:spPr>
          <a:xfrm>
            <a:off x="1696828" y="3925702"/>
            <a:ext cx="2637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dirty="0"/>
              <a:t>Mensajes A Todo Destino ILIMITADOS</a:t>
            </a:r>
          </a:p>
        </p:txBody>
      </p:sp>
      <p:sp>
        <p:nvSpPr>
          <p:cNvPr id="16" name="263 CuadroTexto"/>
          <p:cNvSpPr txBox="1"/>
          <p:nvPr/>
        </p:nvSpPr>
        <p:spPr>
          <a:xfrm>
            <a:off x="2052710" y="4157087"/>
            <a:ext cx="1774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dirty="0"/>
              <a:t> Habla Entre 4 </a:t>
            </a:r>
          </a:p>
          <a:p>
            <a:pPr algn="ctr"/>
            <a:r>
              <a:rPr lang="es-CO" sz="1100" dirty="0"/>
              <a:t>  "Familia Y Amigos Tigo"</a:t>
            </a:r>
          </a:p>
        </p:txBody>
      </p:sp>
      <p:pic>
        <p:nvPicPr>
          <p:cNvPr id="17" name="1607 Imagen">
            <a:extLst>
              <a:ext uri="{FF2B5EF4-FFF2-40B4-BE49-F238E27FC236}">
                <a16:creationId xmlns:a16="http://schemas.microsoft.com/office/drawing/2014/main" xmlns="" id="{DA2C3E41-5512-4089-B06F-258705930C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38" y="3671866"/>
            <a:ext cx="329682" cy="25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22 Imagen">
            <a:extLst>
              <a:ext uri="{FF2B5EF4-FFF2-40B4-BE49-F238E27FC236}">
                <a16:creationId xmlns:a16="http://schemas.microsoft.com/office/drawing/2014/main" xmlns="" id="{735EA896-5AE4-416C-9009-D9616F9211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23067" r="13075" b="20470"/>
          <a:stretch>
            <a:fillRect/>
          </a:stretch>
        </p:blipFill>
        <p:spPr bwMode="auto">
          <a:xfrm>
            <a:off x="3003016" y="3702284"/>
            <a:ext cx="160338" cy="18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23" descr="Resultado de imagen para CANADA BANDERA EN CIRCUL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"/>
          <a:stretch/>
        </p:blipFill>
        <p:spPr bwMode="auto">
          <a:xfrm>
            <a:off x="2210303" y="3192525"/>
            <a:ext cx="210594" cy="2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5" descr="Resultado de imagen para PUERTO RICO BANDERA EN CIRCUL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331" y="3178617"/>
            <a:ext cx="239961" cy="2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7" descr="Resultado de imagen para ESTADOS UNIDOS BANDERA EN CIRCUL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8"/>
          <a:stretch/>
        </p:blipFill>
        <p:spPr bwMode="auto">
          <a:xfrm>
            <a:off x="2980393" y="3192525"/>
            <a:ext cx="212939" cy="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9" descr="Resultado de imagen para COLOMBIA BANDERA EN CIRCUL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525" y="3166978"/>
            <a:ext cx="310280" cy="3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309 Conector recto"/>
          <p:cNvCxnSpPr/>
          <p:nvPr/>
        </p:nvCxnSpPr>
        <p:spPr>
          <a:xfrm flipH="1">
            <a:off x="705025" y="4421284"/>
            <a:ext cx="7571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310 Conector recto"/>
          <p:cNvCxnSpPr/>
          <p:nvPr/>
        </p:nvCxnSpPr>
        <p:spPr>
          <a:xfrm flipH="1">
            <a:off x="683568" y="2875434"/>
            <a:ext cx="7571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311 Conector recto"/>
          <p:cNvCxnSpPr/>
          <p:nvPr/>
        </p:nvCxnSpPr>
        <p:spPr>
          <a:xfrm flipV="1">
            <a:off x="683568" y="2881590"/>
            <a:ext cx="1" cy="153969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onector angular 25"/>
          <p:cNvCxnSpPr/>
          <p:nvPr/>
        </p:nvCxnSpPr>
        <p:spPr>
          <a:xfrm flipV="1">
            <a:off x="5329009" y="3573143"/>
            <a:ext cx="938357" cy="4589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51 Conector recto"/>
          <p:cNvCxnSpPr/>
          <p:nvPr/>
        </p:nvCxnSpPr>
        <p:spPr>
          <a:xfrm flipH="1">
            <a:off x="4495501" y="4410698"/>
            <a:ext cx="7571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52 Conector recto"/>
          <p:cNvCxnSpPr/>
          <p:nvPr/>
        </p:nvCxnSpPr>
        <p:spPr>
          <a:xfrm flipH="1">
            <a:off x="4495502" y="2881027"/>
            <a:ext cx="75718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53 Conector recto"/>
          <p:cNvCxnSpPr/>
          <p:nvPr/>
        </p:nvCxnSpPr>
        <p:spPr>
          <a:xfrm flipV="1">
            <a:off x="5243497" y="2871004"/>
            <a:ext cx="1" cy="153969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59 CuadroTexto"/>
          <p:cNvSpPr txBox="1"/>
          <p:nvPr/>
        </p:nvSpPr>
        <p:spPr>
          <a:xfrm rot="5400000">
            <a:off x="4320095" y="3351355"/>
            <a:ext cx="11079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smtClean="0"/>
              <a:t>ID: </a:t>
            </a:r>
            <a:r>
              <a:rPr lang="es-CO" sz="1100" dirty="0" smtClean="0"/>
              <a:t>223</a:t>
            </a:r>
            <a:endParaRPr lang="es-CO" sz="1100" b="1" dirty="0" smtClean="0"/>
          </a:p>
          <a:p>
            <a:pPr algn="ctr"/>
            <a:r>
              <a:rPr lang="es-CO" sz="1100" b="1" dirty="0" smtClean="0"/>
              <a:t>NOMBRE: </a:t>
            </a:r>
          </a:p>
          <a:p>
            <a:pPr algn="ctr"/>
            <a:r>
              <a:rPr lang="es-CO" sz="1100" dirty="0" smtClean="0"/>
              <a:t>Arma tu plan Z</a:t>
            </a:r>
            <a:endParaRPr lang="es-CO" sz="1100" dirty="0"/>
          </a:p>
        </p:txBody>
      </p:sp>
      <p:sp>
        <p:nvSpPr>
          <p:cNvPr id="31" name="1037 Rectángulo"/>
          <p:cNvSpPr/>
          <p:nvPr/>
        </p:nvSpPr>
        <p:spPr>
          <a:xfrm>
            <a:off x="2627561" y="236466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1600" b="1" dirty="0">
                <a:solidFill>
                  <a:srgbClr val="C00000"/>
                </a:solidFill>
              </a:rPr>
              <a:t>4 GB</a:t>
            </a:r>
          </a:p>
        </p:txBody>
      </p:sp>
      <p:grpSp>
        <p:nvGrpSpPr>
          <p:cNvPr id="32" name="Grupo 33"/>
          <p:cNvGrpSpPr/>
          <p:nvPr/>
        </p:nvGrpSpPr>
        <p:grpSpPr>
          <a:xfrm>
            <a:off x="5039871" y="210287"/>
            <a:ext cx="717098" cy="338554"/>
            <a:chOff x="2648423" y="2744572"/>
            <a:chExt cx="717098" cy="338554"/>
          </a:xfrm>
        </p:grpSpPr>
        <p:sp>
          <p:nvSpPr>
            <p:cNvPr id="33" name="1037 Rectángulo"/>
            <p:cNvSpPr/>
            <p:nvPr/>
          </p:nvSpPr>
          <p:spPr>
            <a:xfrm>
              <a:off x="2670147" y="2744572"/>
              <a:ext cx="6639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00000"/>
                  </a:solidFill>
                </a:rPr>
                <a:t>8 </a:t>
              </a:r>
              <a:r>
                <a:rPr lang="es-CO" sz="1600" b="1" dirty="0">
                  <a:solidFill>
                    <a:srgbClr val="C00000"/>
                  </a:solidFill>
                </a:rPr>
                <a:t>GB</a:t>
              </a:r>
            </a:p>
          </p:txBody>
        </p:sp>
        <p:cxnSp>
          <p:nvCxnSpPr>
            <p:cNvPr id="34" name="286 Conector recto"/>
            <p:cNvCxnSpPr/>
            <p:nvPr/>
          </p:nvCxnSpPr>
          <p:spPr>
            <a:xfrm flipH="1" flipV="1">
              <a:off x="2648423" y="2787774"/>
              <a:ext cx="3" cy="236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287 Conector recto"/>
            <p:cNvCxnSpPr/>
            <p:nvPr/>
          </p:nvCxnSpPr>
          <p:spPr>
            <a:xfrm flipV="1">
              <a:off x="3347864" y="2787774"/>
              <a:ext cx="0" cy="238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288 Conector recto"/>
            <p:cNvCxnSpPr/>
            <p:nvPr/>
          </p:nvCxnSpPr>
          <p:spPr>
            <a:xfrm>
              <a:off x="2648423" y="2787774"/>
              <a:ext cx="7170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261 CuadroTexto"/>
          <p:cNvSpPr txBox="1"/>
          <p:nvPr/>
        </p:nvSpPr>
        <p:spPr>
          <a:xfrm>
            <a:off x="4790509" y="1251981"/>
            <a:ext cx="137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2 Smartapps </a:t>
            </a:r>
          </a:p>
          <a:p>
            <a:pPr algn="ctr"/>
            <a:r>
              <a:rPr lang="es-CO" sz="1200" dirty="0"/>
              <a:t>         </a:t>
            </a:r>
          </a:p>
          <a:p>
            <a:pPr algn="ctr"/>
            <a:endParaRPr lang="es-CO" sz="1200" dirty="0"/>
          </a:p>
        </p:txBody>
      </p:sp>
      <p:sp>
        <p:nvSpPr>
          <p:cNvPr id="38" name="263 CuadroTexto"/>
          <p:cNvSpPr txBox="1"/>
          <p:nvPr/>
        </p:nvSpPr>
        <p:spPr>
          <a:xfrm>
            <a:off x="4572505" y="1985681"/>
            <a:ext cx="17748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dirty="0"/>
              <a:t> Habla Entre 4 </a:t>
            </a:r>
          </a:p>
          <a:p>
            <a:pPr algn="ctr"/>
            <a:r>
              <a:rPr lang="es-CO" sz="1100" dirty="0"/>
              <a:t>  "Familia Y Amigos Tigo"</a:t>
            </a:r>
          </a:p>
        </p:txBody>
      </p:sp>
      <p:pic>
        <p:nvPicPr>
          <p:cNvPr id="39" name="1607 Imagen">
            <a:extLst>
              <a:ext uri="{FF2B5EF4-FFF2-40B4-BE49-F238E27FC236}">
                <a16:creationId xmlns:a16="http://schemas.microsoft.com/office/drawing/2014/main" xmlns="" id="{DA2C3E41-5512-4089-B06F-258705930C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33" y="1500460"/>
            <a:ext cx="329682" cy="25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22 Imagen">
            <a:extLst>
              <a:ext uri="{FF2B5EF4-FFF2-40B4-BE49-F238E27FC236}">
                <a16:creationId xmlns:a16="http://schemas.microsoft.com/office/drawing/2014/main" xmlns="" id="{735EA896-5AE4-416C-9009-D9616F9211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1" t="23067" r="13075" b="20470"/>
          <a:stretch>
            <a:fillRect/>
          </a:stretch>
        </p:blipFill>
        <p:spPr bwMode="auto">
          <a:xfrm>
            <a:off x="5522811" y="1530878"/>
            <a:ext cx="160338" cy="18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53 Conector recto"/>
          <p:cNvCxnSpPr/>
          <p:nvPr/>
        </p:nvCxnSpPr>
        <p:spPr>
          <a:xfrm flipV="1">
            <a:off x="7763293" y="740987"/>
            <a:ext cx="1" cy="15396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59 CuadroTexto"/>
          <p:cNvSpPr txBox="1"/>
          <p:nvPr/>
        </p:nvSpPr>
        <p:spPr>
          <a:xfrm rot="5400000">
            <a:off x="6585814" y="1196764"/>
            <a:ext cx="16161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b="1" dirty="0" smtClean="0"/>
              <a:t>ID: </a:t>
            </a:r>
            <a:r>
              <a:rPr lang="es-CO" sz="1100" dirty="0" smtClean="0"/>
              <a:t>209</a:t>
            </a:r>
          </a:p>
          <a:p>
            <a:pPr algn="ctr"/>
            <a:r>
              <a:rPr lang="es-CO" sz="1100" b="1" dirty="0" smtClean="0"/>
              <a:t>NOMBRE: </a:t>
            </a:r>
          </a:p>
          <a:p>
            <a:pPr algn="ctr"/>
            <a:r>
              <a:rPr lang="es-CO" sz="1100" dirty="0" smtClean="0"/>
              <a:t>Arma Tu plan extra 70 </a:t>
            </a:r>
            <a:endParaRPr lang="es-CO" sz="1100" dirty="0"/>
          </a:p>
        </p:txBody>
      </p:sp>
      <p:cxnSp>
        <p:nvCxnSpPr>
          <p:cNvPr id="44" name="309 Conector recto"/>
          <p:cNvCxnSpPr/>
          <p:nvPr/>
        </p:nvCxnSpPr>
        <p:spPr>
          <a:xfrm flipH="1">
            <a:off x="3224820" y="2288559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311 Conector recto"/>
          <p:cNvCxnSpPr/>
          <p:nvPr/>
        </p:nvCxnSpPr>
        <p:spPr>
          <a:xfrm flipV="1">
            <a:off x="3249894" y="710184"/>
            <a:ext cx="1" cy="15396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310 Conector recto"/>
          <p:cNvCxnSpPr/>
          <p:nvPr/>
        </p:nvCxnSpPr>
        <p:spPr>
          <a:xfrm flipH="1">
            <a:off x="3256722" y="710932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262 CuadroTexto"/>
          <p:cNvSpPr txBox="1"/>
          <p:nvPr/>
        </p:nvSpPr>
        <p:spPr>
          <a:xfrm>
            <a:off x="4216623" y="1754296"/>
            <a:ext cx="2637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100" dirty="0"/>
              <a:t>Mensajes A Todo Destino ILIMITADOS</a:t>
            </a:r>
          </a:p>
        </p:txBody>
      </p:sp>
      <p:sp>
        <p:nvSpPr>
          <p:cNvPr id="49" name="CuadroTexto 66"/>
          <p:cNvSpPr txBox="1"/>
          <p:nvPr/>
        </p:nvSpPr>
        <p:spPr>
          <a:xfrm>
            <a:off x="710524" y="534835"/>
            <a:ext cx="1661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$82.900 </a:t>
            </a:r>
          </a:p>
          <a:p>
            <a:pPr algn="ctr"/>
            <a:r>
              <a:rPr lang="es-CO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s-CO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$84.900</a:t>
            </a:r>
          </a:p>
        </p:txBody>
      </p:sp>
      <p:cxnSp>
        <p:nvCxnSpPr>
          <p:cNvPr id="50" name="Conector angular 67"/>
          <p:cNvCxnSpPr/>
          <p:nvPr/>
        </p:nvCxnSpPr>
        <p:spPr>
          <a:xfrm rot="16200000" flipH="1">
            <a:off x="6432953" y="2773118"/>
            <a:ext cx="714748" cy="52607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1" name="260 CuadroTexto"/>
          <p:cNvSpPr txBox="1"/>
          <p:nvPr/>
        </p:nvSpPr>
        <p:spPr>
          <a:xfrm>
            <a:off x="4041008" y="518295"/>
            <a:ext cx="28151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002060"/>
                </a:solidFill>
              </a:rPr>
              <a:t>Minutos Ilimitados </a:t>
            </a:r>
            <a:r>
              <a:rPr lang="es-CO" b="1" dirty="0">
                <a:solidFill>
                  <a:srgbClr val="002060"/>
                </a:solidFill>
              </a:rPr>
              <a:t>a todo </a:t>
            </a:r>
            <a:r>
              <a:rPr lang="es-CO" b="1" dirty="0" smtClean="0">
                <a:solidFill>
                  <a:srgbClr val="002060"/>
                </a:solidFill>
              </a:rPr>
              <a:t>Tigo </a:t>
            </a:r>
          </a:p>
          <a:p>
            <a:pPr algn="ctr"/>
            <a:r>
              <a:rPr lang="es-CO" b="1" dirty="0" smtClean="0">
                <a:solidFill>
                  <a:srgbClr val="002060"/>
                </a:solidFill>
              </a:rPr>
              <a:t>1.400 Minutos a todo destino </a:t>
            </a:r>
          </a:p>
          <a:p>
            <a:pPr algn="ctr"/>
            <a:endParaRPr lang="es-CO" b="1" dirty="0">
              <a:solidFill>
                <a:srgbClr val="002060"/>
              </a:solidFill>
            </a:endParaRPr>
          </a:p>
        </p:txBody>
      </p:sp>
      <p:pic>
        <p:nvPicPr>
          <p:cNvPr id="52" name="Picture 2" descr="Imagen relacionada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85" y="1087799"/>
            <a:ext cx="380107" cy="4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n relacionada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9847"/>
            <a:ext cx="380107" cy="41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51 Conector recto"/>
          <p:cNvCxnSpPr/>
          <p:nvPr/>
        </p:nvCxnSpPr>
        <p:spPr>
          <a:xfrm flipH="1">
            <a:off x="7015296" y="2239292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52 Conector recto"/>
          <p:cNvCxnSpPr/>
          <p:nvPr/>
        </p:nvCxnSpPr>
        <p:spPr>
          <a:xfrm flipH="1">
            <a:off x="7015297" y="709621"/>
            <a:ext cx="7571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Conector recto 65"/>
          <p:cNvCxnSpPr/>
          <p:nvPr/>
        </p:nvCxnSpPr>
        <p:spPr>
          <a:xfrm>
            <a:off x="3996102" y="678818"/>
            <a:ext cx="0" cy="157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23" descr="Resultado de imagen para CANADA BANDERA EN CIRCUL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"/>
          <a:stretch/>
        </p:blipFill>
        <p:spPr bwMode="auto">
          <a:xfrm>
            <a:off x="4765163" y="1041431"/>
            <a:ext cx="210594" cy="2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25" descr="Resultado de imagen para PUERTO RICO BANDERA EN CIRCUL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91" y="1027523"/>
            <a:ext cx="239961" cy="2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27" descr="Resultado de imagen para ESTADOS UNIDOS BANDERA EN CIRCUL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8"/>
          <a:stretch/>
        </p:blipFill>
        <p:spPr bwMode="auto">
          <a:xfrm>
            <a:off x="5535253" y="1041431"/>
            <a:ext cx="212939" cy="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29" descr="Resultado de imagen para COLOMBIA BANDERA EN CIRCUL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85" y="1015884"/>
            <a:ext cx="310280" cy="3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288 Conector recto"/>
          <p:cNvCxnSpPr/>
          <p:nvPr/>
        </p:nvCxnSpPr>
        <p:spPr>
          <a:xfrm>
            <a:off x="2681038" y="2405060"/>
            <a:ext cx="601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286 Conector recto"/>
          <p:cNvCxnSpPr/>
          <p:nvPr/>
        </p:nvCxnSpPr>
        <p:spPr>
          <a:xfrm flipH="1" flipV="1">
            <a:off x="2676212" y="2407170"/>
            <a:ext cx="3" cy="236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287 Conector recto"/>
          <p:cNvCxnSpPr/>
          <p:nvPr/>
        </p:nvCxnSpPr>
        <p:spPr>
          <a:xfrm flipV="1">
            <a:off x="3275856" y="2405060"/>
            <a:ext cx="0" cy="238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2 Grupo"/>
          <p:cNvGrpSpPr/>
          <p:nvPr/>
        </p:nvGrpSpPr>
        <p:grpSpPr>
          <a:xfrm>
            <a:off x="3230764" y="512607"/>
            <a:ext cx="3819525" cy="2016224"/>
            <a:chOff x="3230764" y="512607"/>
            <a:chExt cx="3819525" cy="2016224"/>
          </a:xfrm>
        </p:grpSpPr>
        <p:pic>
          <p:nvPicPr>
            <p:cNvPr id="5" name="Picture 2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764" y="512607"/>
              <a:ext cx="3819525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1 Rectángulo"/>
            <p:cNvSpPr/>
            <p:nvPr/>
          </p:nvSpPr>
          <p:spPr>
            <a:xfrm>
              <a:off x="3522439" y="1087799"/>
              <a:ext cx="225750" cy="890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7" name="59 CuadroTexto"/>
          <p:cNvSpPr txBox="1"/>
          <p:nvPr/>
        </p:nvSpPr>
        <p:spPr>
          <a:xfrm rot="16200000">
            <a:off x="3163432" y="132616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$ 82.900</a:t>
            </a:r>
          </a:p>
        </p:txBody>
      </p:sp>
    </p:spTree>
    <p:extLst>
      <p:ext uri="{BB962C8B-B14F-4D97-AF65-F5344CB8AC3E}">
        <p14:creationId xmlns:p14="http://schemas.microsoft.com/office/powerpoint/2010/main" val="40169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222932AD-799E-43BE-98FA-CF23E78900A3}"/>
              </a:ext>
            </a:extLst>
          </p:cNvPr>
          <p:cNvSpPr txBox="1">
            <a:spLocks/>
          </p:cNvSpPr>
          <p:nvPr/>
        </p:nvSpPr>
        <p:spPr>
          <a:xfrm>
            <a:off x="401155" y="2607568"/>
            <a:ext cx="8280920" cy="64770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defRPr/>
            </a:pPr>
            <a:r>
              <a:rPr lang="es-CO" altLang="es-CO" sz="6000" dirty="0">
                <a:solidFill>
                  <a:srgbClr val="002A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 de </a:t>
            </a:r>
          </a:p>
          <a:p>
            <a:pPr algn="ctr">
              <a:defRPr/>
            </a:pPr>
            <a:r>
              <a:rPr lang="es-CO" altLang="es-CO" sz="6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 en CRM</a:t>
            </a:r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960" y="2931418"/>
            <a:ext cx="948074" cy="10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0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2" descr="image0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17" r="25873" b="74033"/>
          <a:stretch/>
        </p:blipFill>
        <p:spPr bwMode="auto">
          <a:xfrm>
            <a:off x="107504" y="2139702"/>
            <a:ext cx="8934492" cy="98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5"/>
          <p:cNvSpPr txBox="1"/>
          <p:nvPr/>
        </p:nvSpPr>
        <p:spPr>
          <a:xfrm>
            <a:off x="1907704" y="3395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momento 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1" descr="image0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50" b="79160"/>
          <a:stretch/>
        </p:blipFill>
        <p:spPr bwMode="auto">
          <a:xfrm>
            <a:off x="128918" y="1471378"/>
            <a:ext cx="8763562" cy="53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7740352" y="2262384"/>
            <a:ext cx="576064" cy="3082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CuadroTexto"/>
          <p:cNvSpPr txBox="1"/>
          <p:nvPr/>
        </p:nvSpPr>
        <p:spPr>
          <a:xfrm>
            <a:off x="1763688" y="1005143"/>
            <a:ext cx="609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002060"/>
                </a:solidFill>
              </a:rPr>
              <a:t>Ubicamos en </a:t>
            </a:r>
            <a:r>
              <a:rPr lang="es-CO" b="1" dirty="0">
                <a:solidFill>
                  <a:srgbClr val="002060"/>
                </a:solidFill>
              </a:rPr>
              <a:t>CRM la línea </a:t>
            </a:r>
            <a:r>
              <a:rPr lang="es-CO" dirty="0">
                <a:solidFill>
                  <a:srgbClr val="002060"/>
                </a:solidFill>
              </a:rPr>
              <a:t>a la cual le cambiaremos el empaquetamiento </a:t>
            </a:r>
          </a:p>
        </p:txBody>
      </p:sp>
      <p:cxnSp>
        <p:nvCxnSpPr>
          <p:cNvPr id="15" name="14 Conector angular"/>
          <p:cNvCxnSpPr/>
          <p:nvPr/>
        </p:nvCxnSpPr>
        <p:spPr>
          <a:xfrm rot="5400000">
            <a:off x="7272299" y="3000711"/>
            <a:ext cx="936105" cy="253202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5396825" y="3680382"/>
            <a:ext cx="2880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  <a:latin typeface="Calibri" pitchFamily="34" charset="0"/>
              </a:rPr>
              <a:t>Cancelamos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 el empaquetamiento </a:t>
            </a:r>
          </a:p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Actual para activar </a:t>
            </a:r>
          </a:p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el nuevo </a:t>
            </a:r>
          </a:p>
        </p:txBody>
      </p:sp>
      <p:sp>
        <p:nvSpPr>
          <p:cNvPr id="17" name="16 Elipse"/>
          <p:cNvSpPr/>
          <p:nvPr/>
        </p:nvSpPr>
        <p:spPr>
          <a:xfrm>
            <a:off x="1464065" y="1018009"/>
            <a:ext cx="251266" cy="25126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1</a:t>
            </a:r>
          </a:p>
        </p:txBody>
      </p:sp>
      <p:sp>
        <p:nvSpPr>
          <p:cNvPr id="18" name="17 Elipse"/>
          <p:cNvSpPr/>
          <p:nvPr/>
        </p:nvSpPr>
        <p:spPr>
          <a:xfrm>
            <a:off x="7468797" y="2117932"/>
            <a:ext cx="251266" cy="251266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2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88" b="96805" l="9585" r="945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51" y="2659259"/>
            <a:ext cx="2347627" cy="23476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1455" l="4438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457" y="2659259"/>
            <a:ext cx="1932973" cy="23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11 Grupo"/>
          <p:cNvGrpSpPr/>
          <p:nvPr/>
        </p:nvGrpSpPr>
        <p:grpSpPr>
          <a:xfrm>
            <a:off x="305070" y="800100"/>
            <a:ext cx="8245828" cy="3810000"/>
            <a:chOff x="1251396" y="1263864"/>
            <a:chExt cx="7451915" cy="3261717"/>
          </a:xfrm>
        </p:grpSpPr>
        <p:pic>
          <p:nvPicPr>
            <p:cNvPr id="1026" name="Imagen 1" descr="image00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50" b="32137"/>
            <a:stretch/>
          </p:blipFill>
          <p:spPr bwMode="auto">
            <a:xfrm>
              <a:off x="1251396" y="1263864"/>
              <a:ext cx="7451915" cy="326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2471277" y="3499621"/>
              <a:ext cx="864096" cy="45719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8 Rectángulo"/>
            <p:cNvSpPr/>
            <p:nvPr/>
          </p:nvSpPr>
          <p:spPr>
            <a:xfrm>
              <a:off x="2352410" y="3450510"/>
              <a:ext cx="834692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500" b="1" dirty="0">
                  <a:solidFill>
                    <a:schemeClr val="bg1"/>
                  </a:solidFill>
                </a:rPr>
                <a:t>Combos Portación</a:t>
              </a: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2268511" y="3468731"/>
              <a:ext cx="1224136" cy="10749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" name="CuadroTexto 5"/>
          <p:cNvSpPr txBox="1"/>
          <p:nvPr/>
        </p:nvSpPr>
        <p:spPr>
          <a:xfrm>
            <a:off x="1913313" y="267494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Segundo momento de </a:t>
            </a:r>
            <a:r>
              <a:rPr lang="es-CO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Empaquetamiento</a:t>
            </a:r>
            <a:endParaRPr lang="es-CO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868144" y="3507854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Ingresamos con el nombre de </a:t>
            </a:r>
            <a:r>
              <a:rPr lang="es-CO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COMBOS PORTACIÓN 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donde</a:t>
            </a:r>
            <a:r>
              <a:rPr lang="es-CO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encontraras estos dos nuevos empaquetamientos en CRM</a:t>
            </a:r>
          </a:p>
        </p:txBody>
      </p:sp>
      <p:cxnSp>
        <p:nvCxnSpPr>
          <p:cNvPr id="14" name="13 Conector angular"/>
          <p:cNvCxnSpPr/>
          <p:nvPr/>
        </p:nvCxnSpPr>
        <p:spPr>
          <a:xfrm>
            <a:off x="3059832" y="3411679"/>
            <a:ext cx="2736304" cy="528223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9 Rectángulo">
            <a:extLst>
              <a:ext uri="{FF2B5EF4-FFF2-40B4-BE49-F238E27FC236}">
                <a16:creationId xmlns:a16="http://schemas.microsoft.com/office/drawing/2014/main" xmlns="" id="{5CA16B2A-B245-4DCE-BC4B-03B0CE227749}"/>
              </a:ext>
            </a:extLst>
          </p:cNvPr>
          <p:cNvSpPr/>
          <p:nvPr/>
        </p:nvSpPr>
        <p:spPr>
          <a:xfrm>
            <a:off x="755576" y="2262673"/>
            <a:ext cx="772595" cy="930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9 Rectángulo">
            <a:extLst>
              <a:ext uri="{FF2B5EF4-FFF2-40B4-BE49-F238E27FC236}">
                <a16:creationId xmlns:a16="http://schemas.microsoft.com/office/drawing/2014/main" xmlns="" id="{1A276B97-E86B-4637-90B2-AE796B5357FC}"/>
              </a:ext>
            </a:extLst>
          </p:cNvPr>
          <p:cNvSpPr/>
          <p:nvPr/>
        </p:nvSpPr>
        <p:spPr>
          <a:xfrm>
            <a:off x="1045010" y="977731"/>
            <a:ext cx="844603" cy="265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Elipse"/>
          <p:cNvSpPr/>
          <p:nvPr/>
        </p:nvSpPr>
        <p:spPr>
          <a:xfrm>
            <a:off x="731445" y="946905"/>
            <a:ext cx="251266" cy="251266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1</a:t>
            </a:r>
          </a:p>
        </p:txBody>
      </p:sp>
      <p:sp>
        <p:nvSpPr>
          <p:cNvPr id="13" name="12 Elipse"/>
          <p:cNvSpPr/>
          <p:nvPr/>
        </p:nvSpPr>
        <p:spPr>
          <a:xfrm>
            <a:off x="341835" y="1848241"/>
            <a:ext cx="251266" cy="2512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2</a:t>
            </a:r>
          </a:p>
        </p:txBody>
      </p:sp>
      <p:sp>
        <p:nvSpPr>
          <p:cNvPr id="16" name="15 Elipse"/>
          <p:cNvSpPr/>
          <p:nvPr/>
        </p:nvSpPr>
        <p:spPr>
          <a:xfrm>
            <a:off x="1167561" y="3297085"/>
            <a:ext cx="251266" cy="251266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4</a:t>
            </a:r>
          </a:p>
        </p:txBody>
      </p:sp>
      <p:cxnSp>
        <p:nvCxnSpPr>
          <p:cNvPr id="4" name="3 Conector recto de flecha"/>
          <p:cNvCxnSpPr/>
          <p:nvPr/>
        </p:nvCxnSpPr>
        <p:spPr>
          <a:xfrm>
            <a:off x="2021958" y="1242803"/>
            <a:ext cx="1037874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2798716" y="1092697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Ingresamos a Postventa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749179" y="1785980"/>
            <a:ext cx="3016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Ingresamos a paquetes Disponibles </a:t>
            </a:r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1371119" y="1952608"/>
            <a:ext cx="378060" cy="7427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9 Rectángulo">
            <a:extLst>
              <a:ext uri="{FF2B5EF4-FFF2-40B4-BE49-F238E27FC236}">
                <a16:creationId xmlns:a16="http://schemas.microsoft.com/office/drawing/2014/main" xmlns="" id="{5CA16B2A-B245-4DCE-BC4B-03B0CE227749}"/>
              </a:ext>
            </a:extLst>
          </p:cNvPr>
          <p:cNvSpPr/>
          <p:nvPr/>
        </p:nvSpPr>
        <p:spPr>
          <a:xfrm>
            <a:off x="624053" y="1895511"/>
            <a:ext cx="669141" cy="930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22 CuadroTexto"/>
          <p:cNvSpPr txBox="1"/>
          <p:nvPr/>
        </p:nvSpPr>
        <p:spPr>
          <a:xfrm>
            <a:off x="1985193" y="201012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  <a:latin typeface="Calibri" pitchFamily="34" charset="0"/>
              </a:rPr>
              <a:t>Ingresamos por suscripción</a:t>
            </a:r>
          </a:p>
        </p:txBody>
      </p:sp>
      <p:cxnSp>
        <p:nvCxnSpPr>
          <p:cNvPr id="24" name="23 Conector recto de flecha"/>
          <p:cNvCxnSpPr/>
          <p:nvPr/>
        </p:nvCxnSpPr>
        <p:spPr>
          <a:xfrm flipV="1">
            <a:off x="1560149" y="2244240"/>
            <a:ext cx="584439" cy="649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26 Elipse"/>
          <p:cNvSpPr/>
          <p:nvPr/>
        </p:nvSpPr>
        <p:spPr>
          <a:xfrm>
            <a:off x="467468" y="2151087"/>
            <a:ext cx="251266" cy="251266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4658193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ersonalizado">
  <a:themeElements>
    <a:clrScheme name="TigoUne">
      <a:dk1>
        <a:srgbClr val="393939"/>
      </a:dk1>
      <a:lt1>
        <a:srgbClr val="FFFFFF"/>
      </a:lt1>
      <a:dk2>
        <a:srgbClr val="002D54"/>
      </a:dk2>
      <a:lt2>
        <a:srgbClr val="EAEAEA"/>
      </a:lt2>
      <a:accent1>
        <a:srgbClr val="005092"/>
      </a:accent1>
      <a:accent2>
        <a:srgbClr val="DC0814"/>
      </a:accent2>
      <a:accent3>
        <a:srgbClr val="589BDE"/>
      </a:accent3>
      <a:accent4>
        <a:srgbClr val="81000D"/>
      </a:accent4>
      <a:accent5>
        <a:srgbClr val="AFAFAF"/>
      </a:accent5>
      <a:accent6>
        <a:srgbClr val="FD963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iseño personalizado">
  <a:themeElements>
    <a:clrScheme name="TigoUne">
      <a:dk1>
        <a:srgbClr val="393939"/>
      </a:dk1>
      <a:lt1>
        <a:srgbClr val="FFFFFF"/>
      </a:lt1>
      <a:dk2>
        <a:srgbClr val="002D54"/>
      </a:dk2>
      <a:lt2>
        <a:srgbClr val="EAEAEA"/>
      </a:lt2>
      <a:accent1>
        <a:srgbClr val="005092"/>
      </a:accent1>
      <a:accent2>
        <a:srgbClr val="DC0814"/>
      </a:accent2>
      <a:accent3>
        <a:srgbClr val="589BDE"/>
      </a:accent3>
      <a:accent4>
        <a:srgbClr val="81000D"/>
      </a:accent4>
      <a:accent5>
        <a:srgbClr val="AFAFAF"/>
      </a:accent5>
      <a:accent6>
        <a:srgbClr val="FD963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Diseño personalizado">
  <a:themeElements>
    <a:clrScheme name="TigoUne">
      <a:dk1>
        <a:srgbClr val="393939"/>
      </a:dk1>
      <a:lt1>
        <a:srgbClr val="FFFFFF"/>
      </a:lt1>
      <a:dk2>
        <a:srgbClr val="002D54"/>
      </a:dk2>
      <a:lt2>
        <a:srgbClr val="EAEAEA"/>
      </a:lt2>
      <a:accent1>
        <a:srgbClr val="005092"/>
      </a:accent1>
      <a:accent2>
        <a:srgbClr val="DC0814"/>
      </a:accent2>
      <a:accent3>
        <a:srgbClr val="589BDE"/>
      </a:accent3>
      <a:accent4>
        <a:srgbClr val="81000D"/>
      </a:accent4>
      <a:accent5>
        <a:srgbClr val="AFAFAF"/>
      </a:accent5>
      <a:accent6>
        <a:srgbClr val="FD963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Diseño personalizado">
  <a:themeElements>
    <a:clrScheme name="TigoUne">
      <a:dk1>
        <a:srgbClr val="393939"/>
      </a:dk1>
      <a:lt1>
        <a:srgbClr val="FFFFFF"/>
      </a:lt1>
      <a:dk2>
        <a:srgbClr val="002D54"/>
      </a:dk2>
      <a:lt2>
        <a:srgbClr val="EAEAEA"/>
      </a:lt2>
      <a:accent1>
        <a:srgbClr val="005092"/>
      </a:accent1>
      <a:accent2>
        <a:srgbClr val="DC0814"/>
      </a:accent2>
      <a:accent3>
        <a:srgbClr val="589BDE"/>
      </a:accent3>
      <a:accent4>
        <a:srgbClr val="81000D"/>
      </a:accent4>
      <a:accent5>
        <a:srgbClr val="AFAFAF"/>
      </a:accent5>
      <a:accent6>
        <a:srgbClr val="FD963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8619</TotalTime>
  <Words>3696</Words>
  <Application>Microsoft Office PowerPoint</Application>
  <PresentationFormat>Presentación en pantalla (16:9)</PresentationFormat>
  <Paragraphs>810</Paragraphs>
  <Slides>49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49</vt:i4>
      </vt:variant>
    </vt:vector>
  </HeadingPairs>
  <TitlesOfParts>
    <vt:vector size="61" baseType="lpstr">
      <vt:lpstr>Arial</vt:lpstr>
      <vt:lpstr>Estrangelo Edessa</vt:lpstr>
      <vt:lpstr>MS Gothic</vt:lpstr>
      <vt:lpstr>Times New Roman</vt:lpstr>
      <vt:lpstr>Calibri</vt:lpstr>
      <vt:lpstr>Segoe UI</vt:lpstr>
      <vt:lpstr>MS PGothic</vt:lpstr>
      <vt:lpstr>Candara</vt:lpstr>
      <vt:lpstr>1_Diseño personalizado</vt:lpstr>
      <vt:lpstr>2_Diseño personalizado</vt:lpstr>
      <vt:lpstr>6_Diseño personalizado</vt:lpstr>
      <vt:lpstr>3_Diseño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PROMOCIÓN MADRES   2018</vt:lpstr>
      <vt:lpstr>Presentación de PowerPoint</vt:lpstr>
      <vt:lpstr>DATOS  X2</vt:lpstr>
      <vt:lpstr>Presentación de PowerPoint</vt:lpstr>
      <vt:lpstr>Presentación de PowerPoint</vt:lpstr>
      <vt:lpstr>Presentación de PowerPoint</vt:lpstr>
      <vt:lpstr>BONOS  PARA MIGRACIONES  Y PORTACIONES  TODOS LOS DÍAS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RECUERDA QUE CADA SEMANA TENEMOS </vt:lpstr>
      <vt:lpstr>Presentación de PowerPoint</vt:lpstr>
      <vt:lpstr>50%  DE DESCUENTO</vt:lpstr>
      <vt:lpstr>Presentación de PowerPoint</vt:lpstr>
      <vt:lpstr>Presentación de PowerPoint</vt:lpstr>
      <vt:lpstr> MUNDO  RETAIL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PROMOCIÓN MUNDIAL 2018</dc:title>
  <dc:creator>Luisa Duarte</dc:creator>
  <cp:lastModifiedBy>Maria Alejandra Moncada Peralta</cp:lastModifiedBy>
  <cp:revision>301</cp:revision>
  <dcterms:modified xsi:type="dcterms:W3CDTF">2018-04-17T21:57:13Z</dcterms:modified>
</cp:coreProperties>
</file>